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TS Kufidia" charset="1" panose="00000500000000000000"/>
      <p:regular r:id="rId35"/>
    </p:embeddedFont>
    <p:embeddedFont>
      <p:font typeface="Lava Pro Grunge" charset="1" panose="00000506000000000000"/>
      <p:regular r:id="rId36"/>
    </p:embeddedFont>
    <p:embeddedFont>
      <p:font typeface="WC Mano Negra Bold" charset="1" panose="02000506000000020004"/>
      <p:regular r:id="rId37"/>
    </p:embeddedFont>
    <p:embeddedFont>
      <p:font typeface="Open Sans 1 Bold" charset="1" panose="020B0806030504020204"/>
      <p:regular r:id="rId38"/>
    </p:embeddedFont>
    <p:embeddedFont>
      <p:font typeface="Medula One" charset="1" panose="02000000000000000000"/>
      <p:regular r:id="rId39"/>
    </p:embeddedFont>
    <p:embeddedFont>
      <p:font typeface="Open Sans 1" charset="1" panose="020B0606030504020204"/>
      <p:regular r:id="rId40"/>
    </p:embeddedFont>
    <p:embeddedFont>
      <p:font typeface="TAN Kindred" charset="1" panose="00000000000000000000"/>
      <p:regular r:id="rId41"/>
    </p:embeddedFont>
    <p:embeddedFont>
      <p:font typeface="Arimo" charset="1" panose="020B0604020202020204"/>
      <p:regular r:id="rId42"/>
    </p:embeddedFont>
    <p:embeddedFont>
      <p:font typeface="Open Sans 2" charset="1" panose="000000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jpeg" Type="http://schemas.openxmlformats.org/officeDocument/2006/relationships/image"/><Relationship Id="rId3" Target="../media/VAGFOunWU20.mp4" Type="http://schemas.openxmlformats.org/officeDocument/2006/relationships/video"/><Relationship Id="rId4" Target="../media/VAGFOunWU20.mp4" Type="http://schemas.microsoft.com/office/2007/relationships/media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7000"/>
            </a:blip>
            <a:stretch>
              <a:fillRect l="-2492" t="0" r="-9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20632" y="10176112"/>
            <a:ext cx="2875936" cy="3468783"/>
          </a:xfrm>
          <a:custGeom>
            <a:avLst/>
            <a:gdLst/>
            <a:ahLst/>
            <a:cxnLst/>
            <a:rect r="r" b="b" t="t" l="l"/>
            <a:pathLst>
              <a:path h="3468783" w="2875936">
                <a:moveTo>
                  <a:pt x="0" y="0"/>
                </a:moveTo>
                <a:lnTo>
                  <a:pt x="2875936" y="0"/>
                </a:lnTo>
                <a:lnTo>
                  <a:pt x="2875936" y="3468783"/>
                </a:lnTo>
                <a:lnTo>
                  <a:pt x="0" y="3468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049053" y="9931358"/>
            <a:ext cx="238947" cy="355642"/>
          </a:xfrm>
          <a:custGeom>
            <a:avLst/>
            <a:gdLst/>
            <a:ahLst/>
            <a:cxnLst/>
            <a:rect r="r" b="b" t="t" l="l"/>
            <a:pathLst>
              <a:path h="355642" w="238947">
                <a:moveTo>
                  <a:pt x="0" y="0"/>
                </a:moveTo>
                <a:lnTo>
                  <a:pt x="238947" y="0"/>
                </a:lnTo>
                <a:lnTo>
                  <a:pt x="238947" y="355642"/>
                </a:lnTo>
                <a:lnTo>
                  <a:pt x="0" y="355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931358"/>
            <a:ext cx="136478" cy="355642"/>
          </a:xfrm>
          <a:custGeom>
            <a:avLst/>
            <a:gdLst/>
            <a:ahLst/>
            <a:cxnLst/>
            <a:rect r="r" b="b" t="t" l="l"/>
            <a:pathLst>
              <a:path h="355642" w="136478">
                <a:moveTo>
                  <a:pt x="0" y="0"/>
                </a:moveTo>
                <a:lnTo>
                  <a:pt x="136478" y="0"/>
                </a:lnTo>
                <a:lnTo>
                  <a:pt x="136478" y="355642"/>
                </a:lnTo>
                <a:lnTo>
                  <a:pt x="0" y="3556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56385" y="586927"/>
            <a:ext cx="10760847" cy="231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64"/>
              </a:lnSpc>
              <a:spcBef>
                <a:spcPct val="0"/>
              </a:spcBef>
            </a:pPr>
            <a:r>
              <a:rPr lang="en-US" sz="13617">
                <a:solidFill>
                  <a:srgbClr val="FFFFFF"/>
                </a:solidFill>
                <a:latin typeface="TS Kufidia"/>
              </a:rPr>
              <a:t>Projet Zombicide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185730" y="10176112"/>
            <a:ext cx="6172870" cy="2436588"/>
            <a:chOff x="0" y="0"/>
            <a:chExt cx="8230493" cy="324878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57175"/>
              <a:ext cx="8230493" cy="2923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07"/>
                </a:lnSpc>
              </a:pPr>
              <a:r>
                <a:rPr lang="en-US" sz="13147">
                  <a:solidFill>
                    <a:srgbClr val="FFFFFF"/>
                  </a:solidFill>
                  <a:latin typeface="Lava Pro Grunge"/>
                </a:rPr>
                <a:t>ZOMBIE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871890"/>
              <a:ext cx="8230493" cy="13768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47"/>
                </a:lnSpc>
              </a:pPr>
              <a:r>
                <a:rPr lang="en-US" sz="7547">
                  <a:solidFill>
                    <a:srgbClr val="FF5055"/>
                  </a:solidFill>
                  <a:latin typeface="WC Mano Negra Bold"/>
                </a:rPr>
                <a:t>GAME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536799" y="3484880"/>
            <a:ext cx="1914971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1 Bold"/>
              </a:rPr>
              <a:t>Nada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1 Bold"/>
              </a:rPr>
              <a:t>Laib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966246" y="3484880"/>
            <a:ext cx="266327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1 Bold"/>
              </a:rPr>
              <a:t>Wissal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1 Bold"/>
              </a:rPr>
              <a:t>Nouibet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3484880"/>
            <a:ext cx="311318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1 Bold"/>
              </a:rPr>
              <a:t>Katia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1 Bold"/>
              </a:rPr>
              <a:t>Bouarour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71162" y="3484880"/>
            <a:ext cx="2807047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1 Bold"/>
              </a:rPr>
              <a:t>Anayes </a:t>
            </a:r>
          </a:p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1 Bold"/>
              </a:rPr>
              <a:t>Hachour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5747960" y="55902"/>
            <a:ext cx="7810393" cy="7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  <a:spcBef>
                <a:spcPct val="0"/>
              </a:spcBef>
            </a:pPr>
            <a:r>
              <a:rPr lang="en-US" sz="4586">
                <a:solidFill>
                  <a:srgbClr val="FFFFFF"/>
                </a:solidFill>
                <a:latin typeface="TS Kufidia"/>
              </a:rPr>
              <a:t>Bienvenue dans ...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33029" y="8119949"/>
            <a:ext cx="1077105" cy="1779002"/>
          </a:xfrm>
          <a:custGeom>
            <a:avLst/>
            <a:gdLst/>
            <a:ahLst/>
            <a:cxnLst/>
            <a:rect r="r" b="b" t="t" l="l"/>
            <a:pathLst>
              <a:path h="1779002" w="1077105">
                <a:moveTo>
                  <a:pt x="0" y="0"/>
                </a:moveTo>
                <a:lnTo>
                  <a:pt x="1077105" y="0"/>
                </a:lnTo>
                <a:lnTo>
                  <a:pt x="1077105" y="1779002"/>
                </a:lnTo>
                <a:lnTo>
                  <a:pt x="0" y="177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38446" y="8018005"/>
            <a:ext cx="1582371" cy="1880945"/>
          </a:xfrm>
          <a:custGeom>
            <a:avLst/>
            <a:gdLst/>
            <a:ahLst/>
            <a:cxnLst/>
            <a:rect r="r" b="b" t="t" l="l"/>
            <a:pathLst>
              <a:path h="1880945" w="1582371">
                <a:moveTo>
                  <a:pt x="0" y="0"/>
                </a:moveTo>
                <a:lnTo>
                  <a:pt x="1582370" y="0"/>
                </a:lnTo>
                <a:lnTo>
                  <a:pt x="1582370" y="1880946"/>
                </a:lnTo>
                <a:lnTo>
                  <a:pt x="0" y="18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194836"/>
            <a:ext cx="1388026" cy="1370360"/>
          </a:xfrm>
          <a:custGeom>
            <a:avLst/>
            <a:gdLst/>
            <a:ahLst/>
            <a:cxnLst/>
            <a:rect r="r" b="b" t="t" l="l"/>
            <a:pathLst>
              <a:path h="1370360" w="1388026">
                <a:moveTo>
                  <a:pt x="0" y="0"/>
                </a:moveTo>
                <a:lnTo>
                  <a:pt x="1388026" y="0"/>
                </a:lnTo>
                <a:lnTo>
                  <a:pt x="1388026" y="1370360"/>
                </a:lnTo>
                <a:lnTo>
                  <a:pt x="0" y="1370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014">
            <a:off x="14882172" y="8541040"/>
            <a:ext cx="2369741" cy="677952"/>
          </a:xfrm>
          <a:custGeom>
            <a:avLst/>
            <a:gdLst/>
            <a:ahLst/>
            <a:cxnLst/>
            <a:rect r="r" b="b" t="t" l="l"/>
            <a:pathLst>
              <a:path h="677952" w="2369741">
                <a:moveTo>
                  <a:pt x="0" y="0"/>
                </a:moveTo>
                <a:lnTo>
                  <a:pt x="2369741" y="0"/>
                </a:lnTo>
                <a:lnTo>
                  <a:pt x="2369741" y="677952"/>
                </a:lnTo>
                <a:lnTo>
                  <a:pt x="0" y="677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634104" y="8041487"/>
            <a:ext cx="1904247" cy="1935926"/>
          </a:xfrm>
          <a:custGeom>
            <a:avLst/>
            <a:gdLst/>
            <a:ahLst/>
            <a:cxnLst/>
            <a:rect r="r" b="b" t="t" l="l"/>
            <a:pathLst>
              <a:path h="1935926" w="1904247">
                <a:moveTo>
                  <a:pt x="0" y="0"/>
                </a:moveTo>
                <a:lnTo>
                  <a:pt x="1904246" y="0"/>
                </a:lnTo>
                <a:lnTo>
                  <a:pt x="1904246" y="1935926"/>
                </a:lnTo>
                <a:lnTo>
                  <a:pt x="0" y="1935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66706" y="1028700"/>
            <a:ext cx="5108220" cy="5193199"/>
          </a:xfrm>
          <a:custGeom>
            <a:avLst/>
            <a:gdLst/>
            <a:ahLst/>
            <a:cxnLst/>
            <a:rect r="r" b="b" t="t" l="l"/>
            <a:pathLst>
              <a:path h="5193199" w="5108220">
                <a:moveTo>
                  <a:pt x="0" y="0"/>
                </a:moveTo>
                <a:lnTo>
                  <a:pt x="5108220" y="0"/>
                </a:lnTo>
                <a:lnTo>
                  <a:pt x="5108220" y="5193199"/>
                </a:lnTo>
                <a:lnTo>
                  <a:pt x="0" y="51931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1774" y="122907"/>
            <a:ext cx="5178731" cy="111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5"/>
              </a:lnSpc>
              <a:spcBef>
                <a:spcPct val="0"/>
              </a:spcBef>
            </a:pPr>
            <a:r>
              <a:rPr lang="en-US" sz="6539">
                <a:solidFill>
                  <a:srgbClr val="FFFFFF"/>
                </a:solidFill>
                <a:latin typeface="TS Kufidia"/>
              </a:rPr>
              <a:t>Les Équipements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05720" y="1345234"/>
            <a:ext cx="9570385" cy="160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La Fiole De Guérison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86808" y="1493364"/>
            <a:ext cx="11089643" cy="180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8"/>
              </a:lnSpc>
              <a:spcBef>
                <a:spcPct val="0"/>
              </a:spcBef>
            </a:pPr>
            <a:r>
              <a:rPr lang="en-US" sz="10505">
                <a:solidFill>
                  <a:srgbClr val="FFFFFF"/>
                </a:solidFill>
                <a:latin typeface="Medula One"/>
              </a:rPr>
              <a:t>La Trousse De Secours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58094" y="1326184"/>
            <a:ext cx="9938115" cy="167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3"/>
              </a:lnSpc>
              <a:spcBef>
                <a:spcPct val="0"/>
              </a:spcBef>
            </a:pPr>
            <a:r>
              <a:rPr lang="en-US" sz="9745">
                <a:solidFill>
                  <a:srgbClr val="FFFFFF"/>
                </a:solidFill>
                <a:latin typeface="Medula One"/>
              </a:rPr>
              <a:t>Lunettes Infra-rouges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384410" y="1377823"/>
            <a:ext cx="9074352" cy="191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88"/>
              </a:lnSpc>
              <a:spcBef>
                <a:spcPct val="0"/>
              </a:spcBef>
            </a:pPr>
            <a:r>
              <a:rPr lang="en-US" sz="11206">
                <a:solidFill>
                  <a:srgbClr val="FFFFFF"/>
                </a:solidFill>
                <a:latin typeface="Medula One"/>
              </a:rPr>
              <a:t>La Carte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7682913" y="1860145"/>
            <a:ext cx="9787305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Le Passe Partout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1774" y="3307238"/>
            <a:ext cx="10036814" cy="142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78"/>
              </a:lnSpc>
              <a:spcBef>
                <a:spcPct val="0"/>
              </a:spcBef>
            </a:pPr>
            <a:r>
              <a:rPr lang="en-US" sz="8341">
                <a:solidFill>
                  <a:srgbClr val="9B2620"/>
                </a:solidFill>
                <a:latin typeface="Lava Pro Grunge"/>
              </a:rPr>
              <a:t>visualiser l’ensemble de la ville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1774" y="4736019"/>
            <a:ext cx="3224053" cy="1495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05"/>
              </a:lnSpc>
              <a:spcBef>
                <a:spcPct val="0"/>
              </a:spcBef>
            </a:pPr>
            <a:r>
              <a:rPr lang="en-US" sz="8718">
                <a:solidFill>
                  <a:srgbClr val="9B2620"/>
                </a:solidFill>
                <a:latin typeface="Lava Pro Grunge"/>
              </a:rPr>
              <a:t>bruyant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13401" y="8068977"/>
            <a:ext cx="1077105" cy="1779002"/>
          </a:xfrm>
          <a:custGeom>
            <a:avLst/>
            <a:gdLst/>
            <a:ahLst/>
            <a:cxnLst/>
            <a:rect r="r" b="b" t="t" l="l"/>
            <a:pathLst>
              <a:path h="1779002" w="1077105">
                <a:moveTo>
                  <a:pt x="0" y="0"/>
                </a:moveTo>
                <a:lnTo>
                  <a:pt x="1077105" y="0"/>
                </a:lnTo>
                <a:lnTo>
                  <a:pt x="1077105" y="1779002"/>
                </a:lnTo>
                <a:lnTo>
                  <a:pt x="0" y="177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744117" y="7939543"/>
            <a:ext cx="1582371" cy="1880945"/>
          </a:xfrm>
          <a:custGeom>
            <a:avLst/>
            <a:gdLst/>
            <a:ahLst/>
            <a:cxnLst/>
            <a:rect r="r" b="b" t="t" l="l"/>
            <a:pathLst>
              <a:path h="1880945" w="1582371">
                <a:moveTo>
                  <a:pt x="0" y="0"/>
                </a:moveTo>
                <a:lnTo>
                  <a:pt x="1582371" y="0"/>
                </a:lnTo>
                <a:lnTo>
                  <a:pt x="1582371" y="1880946"/>
                </a:lnTo>
                <a:lnTo>
                  <a:pt x="0" y="18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41751" y="1329595"/>
            <a:ext cx="4878239" cy="4816152"/>
          </a:xfrm>
          <a:custGeom>
            <a:avLst/>
            <a:gdLst/>
            <a:ahLst/>
            <a:cxnLst/>
            <a:rect r="r" b="b" t="t" l="l"/>
            <a:pathLst>
              <a:path h="4816152" w="4878239">
                <a:moveTo>
                  <a:pt x="0" y="0"/>
                </a:moveTo>
                <a:lnTo>
                  <a:pt x="4878239" y="0"/>
                </a:lnTo>
                <a:lnTo>
                  <a:pt x="4878239" y="4816152"/>
                </a:lnTo>
                <a:lnTo>
                  <a:pt x="0" y="4816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014">
            <a:off x="11096000" y="8619502"/>
            <a:ext cx="2369741" cy="677952"/>
          </a:xfrm>
          <a:custGeom>
            <a:avLst/>
            <a:gdLst/>
            <a:ahLst/>
            <a:cxnLst/>
            <a:rect r="r" b="b" t="t" l="l"/>
            <a:pathLst>
              <a:path h="677952" w="2369741">
                <a:moveTo>
                  <a:pt x="0" y="0"/>
                </a:moveTo>
                <a:lnTo>
                  <a:pt x="2369741" y="0"/>
                </a:lnTo>
                <a:lnTo>
                  <a:pt x="2369741" y="677952"/>
                </a:lnTo>
                <a:lnTo>
                  <a:pt x="0" y="677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8656" y="7912053"/>
            <a:ext cx="1904247" cy="1935926"/>
          </a:xfrm>
          <a:custGeom>
            <a:avLst/>
            <a:gdLst/>
            <a:ahLst/>
            <a:cxnLst/>
            <a:rect r="r" b="b" t="t" l="l"/>
            <a:pathLst>
              <a:path h="1935926" w="1904247">
                <a:moveTo>
                  <a:pt x="0" y="0"/>
                </a:moveTo>
                <a:lnTo>
                  <a:pt x="1904247" y="0"/>
                </a:lnTo>
                <a:lnTo>
                  <a:pt x="1904247" y="1935926"/>
                </a:lnTo>
                <a:lnTo>
                  <a:pt x="0" y="1935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12658" y="8068977"/>
            <a:ext cx="1445435" cy="1469481"/>
          </a:xfrm>
          <a:custGeom>
            <a:avLst/>
            <a:gdLst/>
            <a:ahLst/>
            <a:cxnLst/>
            <a:rect r="r" b="b" t="t" l="l"/>
            <a:pathLst>
              <a:path h="1469481" w="1445435">
                <a:moveTo>
                  <a:pt x="0" y="0"/>
                </a:moveTo>
                <a:lnTo>
                  <a:pt x="1445436" y="0"/>
                </a:lnTo>
                <a:lnTo>
                  <a:pt x="1445436" y="1469481"/>
                </a:lnTo>
                <a:lnTo>
                  <a:pt x="0" y="1469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1774" y="122907"/>
            <a:ext cx="5178731" cy="111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5"/>
              </a:lnSpc>
              <a:spcBef>
                <a:spcPct val="0"/>
              </a:spcBef>
            </a:pPr>
            <a:r>
              <a:rPr lang="en-US" sz="6539">
                <a:solidFill>
                  <a:srgbClr val="FFFFFF"/>
                </a:solidFill>
                <a:latin typeface="TS Kufidia"/>
              </a:rPr>
              <a:t>Les Équipements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05720" y="1345234"/>
            <a:ext cx="9570385" cy="160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La Fiole De Guérison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86808" y="1493364"/>
            <a:ext cx="11089643" cy="180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8"/>
              </a:lnSpc>
              <a:spcBef>
                <a:spcPct val="0"/>
              </a:spcBef>
            </a:pPr>
            <a:r>
              <a:rPr lang="en-US" sz="10505">
                <a:solidFill>
                  <a:srgbClr val="FFFFFF"/>
                </a:solidFill>
                <a:latin typeface="Medula One"/>
              </a:rPr>
              <a:t>La Trousse De Secours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958094" y="1326184"/>
            <a:ext cx="9938115" cy="167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3"/>
              </a:lnSpc>
              <a:spcBef>
                <a:spcPct val="0"/>
              </a:spcBef>
            </a:pPr>
            <a:r>
              <a:rPr lang="en-US" sz="9745">
                <a:solidFill>
                  <a:srgbClr val="FFFFFF"/>
                </a:solidFill>
                <a:latin typeface="Medula One"/>
              </a:rPr>
              <a:t>Lunettes Infra-rouges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385276" y="1822045"/>
            <a:ext cx="9074352" cy="191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688"/>
              </a:lnSpc>
              <a:spcBef>
                <a:spcPct val="0"/>
              </a:spcBef>
            </a:pPr>
            <a:r>
              <a:rPr lang="en-US" sz="11206">
                <a:solidFill>
                  <a:srgbClr val="FFFFFF"/>
                </a:solidFill>
                <a:latin typeface="Medula One"/>
              </a:rPr>
              <a:t>La Carte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252002" y="1603185"/>
            <a:ext cx="9787305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Le Passe Partout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6788175" y="1603185"/>
            <a:ext cx="9717326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Les Armes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2185" y="3757873"/>
            <a:ext cx="5707380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9B2620"/>
                </a:solidFill>
                <a:latin typeface="Lava Pro Grunge"/>
              </a:rPr>
              <a:t>ouvrir une porte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5839" y="5185917"/>
            <a:ext cx="3315811" cy="1535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09"/>
              </a:lnSpc>
              <a:spcBef>
                <a:spcPct val="0"/>
              </a:spcBef>
            </a:pPr>
            <a:r>
              <a:rPr lang="en-US" sz="8935">
                <a:solidFill>
                  <a:srgbClr val="9B2620"/>
                </a:solidFill>
                <a:latin typeface="Lava Pro Grunge"/>
              </a:rPr>
              <a:t>silencieux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2073" y="8068977"/>
            <a:ext cx="1077105" cy="1779002"/>
          </a:xfrm>
          <a:custGeom>
            <a:avLst/>
            <a:gdLst/>
            <a:ahLst/>
            <a:cxnLst/>
            <a:rect r="r" b="b" t="t" l="l"/>
            <a:pathLst>
              <a:path h="1779002" w="1077105">
                <a:moveTo>
                  <a:pt x="0" y="0"/>
                </a:moveTo>
                <a:lnTo>
                  <a:pt x="1077104" y="0"/>
                </a:lnTo>
                <a:lnTo>
                  <a:pt x="1077104" y="1779002"/>
                </a:lnTo>
                <a:lnTo>
                  <a:pt x="0" y="177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80998" y="7863245"/>
            <a:ext cx="1582371" cy="1880945"/>
          </a:xfrm>
          <a:custGeom>
            <a:avLst/>
            <a:gdLst/>
            <a:ahLst/>
            <a:cxnLst/>
            <a:rect r="r" b="b" t="t" l="l"/>
            <a:pathLst>
              <a:path h="1880945" w="1582371">
                <a:moveTo>
                  <a:pt x="0" y="0"/>
                </a:moveTo>
                <a:lnTo>
                  <a:pt x="1582371" y="0"/>
                </a:lnTo>
                <a:lnTo>
                  <a:pt x="1582371" y="1880946"/>
                </a:lnTo>
                <a:lnTo>
                  <a:pt x="0" y="18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59705" y="8068977"/>
            <a:ext cx="1498388" cy="1479318"/>
          </a:xfrm>
          <a:custGeom>
            <a:avLst/>
            <a:gdLst/>
            <a:ahLst/>
            <a:cxnLst/>
            <a:rect r="r" b="b" t="t" l="l"/>
            <a:pathLst>
              <a:path h="1479318" w="1498388">
                <a:moveTo>
                  <a:pt x="0" y="0"/>
                </a:moveTo>
                <a:lnTo>
                  <a:pt x="1498389" y="0"/>
                </a:lnTo>
                <a:lnTo>
                  <a:pt x="1498389" y="1479318"/>
                </a:lnTo>
                <a:lnTo>
                  <a:pt x="0" y="1479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014">
            <a:off x="7709080" y="8619502"/>
            <a:ext cx="2369741" cy="677952"/>
          </a:xfrm>
          <a:custGeom>
            <a:avLst/>
            <a:gdLst/>
            <a:ahLst/>
            <a:cxnLst/>
            <a:rect r="r" b="b" t="t" l="l"/>
            <a:pathLst>
              <a:path h="677952" w="2369741">
                <a:moveTo>
                  <a:pt x="0" y="0"/>
                </a:moveTo>
                <a:lnTo>
                  <a:pt x="2369742" y="0"/>
                </a:lnTo>
                <a:lnTo>
                  <a:pt x="2369742" y="677952"/>
                </a:lnTo>
                <a:lnTo>
                  <a:pt x="0" y="6779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35034" y="910200"/>
            <a:ext cx="5082161" cy="5166707"/>
          </a:xfrm>
          <a:custGeom>
            <a:avLst/>
            <a:gdLst/>
            <a:ahLst/>
            <a:cxnLst/>
            <a:rect r="r" b="b" t="t" l="l"/>
            <a:pathLst>
              <a:path h="5166707" w="5082161">
                <a:moveTo>
                  <a:pt x="0" y="0"/>
                </a:moveTo>
                <a:lnTo>
                  <a:pt x="5082161" y="0"/>
                </a:lnTo>
                <a:lnTo>
                  <a:pt x="5082161" y="5166707"/>
                </a:lnTo>
                <a:lnTo>
                  <a:pt x="0" y="5166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7778" y="8065787"/>
            <a:ext cx="1445435" cy="1469481"/>
          </a:xfrm>
          <a:custGeom>
            <a:avLst/>
            <a:gdLst/>
            <a:ahLst/>
            <a:cxnLst/>
            <a:rect r="r" b="b" t="t" l="l"/>
            <a:pathLst>
              <a:path h="1469481" w="1445435">
                <a:moveTo>
                  <a:pt x="0" y="0"/>
                </a:moveTo>
                <a:lnTo>
                  <a:pt x="1445435" y="0"/>
                </a:lnTo>
                <a:lnTo>
                  <a:pt x="1445435" y="1469481"/>
                </a:lnTo>
                <a:lnTo>
                  <a:pt x="0" y="1469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1774" y="122907"/>
            <a:ext cx="5178731" cy="111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5"/>
              </a:lnSpc>
              <a:spcBef>
                <a:spcPct val="0"/>
              </a:spcBef>
            </a:pPr>
            <a:r>
              <a:rPr lang="en-US" sz="6539">
                <a:solidFill>
                  <a:srgbClr val="FFFFFF"/>
                </a:solidFill>
                <a:latin typeface="TS Kufidia"/>
              </a:rPr>
              <a:t>Les Équipements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832466" y="1521939"/>
            <a:ext cx="9787305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Le Passe Partout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073175" y="1288864"/>
            <a:ext cx="9717326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Les Armes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3366" y="2978558"/>
            <a:ext cx="6050439" cy="4343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53"/>
              </a:lnSpc>
            </a:pPr>
            <a:r>
              <a:rPr lang="en-US" sz="8252">
                <a:solidFill>
                  <a:srgbClr val="9B2620"/>
                </a:solidFill>
                <a:latin typeface="Lava Pro Grunge"/>
              </a:rPr>
              <a:t>attaquer un zombie</a:t>
            </a:r>
          </a:p>
          <a:p>
            <a:pPr algn="ctr">
              <a:lnSpc>
                <a:spcPts val="11553"/>
              </a:lnSpc>
            </a:pPr>
            <a:r>
              <a:rPr lang="en-US" sz="8252">
                <a:solidFill>
                  <a:srgbClr val="9B2620"/>
                </a:solidFill>
                <a:latin typeface="Lava Pro Grunge"/>
              </a:rPr>
              <a:t>faire du bruit </a:t>
            </a:r>
          </a:p>
          <a:p>
            <a:pPr algn="ctr">
              <a:lnSpc>
                <a:spcPts val="11553"/>
              </a:lnSpc>
              <a:spcBef>
                <a:spcPct val="0"/>
              </a:spcBef>
            </a:pPr>
            <a:r>
              <a:rPr lang="en-US" sz="8252">
                <a:solidFill>
                  <a:srgbClr val="9B2620"/>
                </a:solidFill>
                <a:latin typeface="Lava Pro Grunge"/>
              </a:rPr>
              <a:t>ouvrir une porte 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64916" y="1349004"/>
            <a:ext cx="1625590" cy="1652633"/>
          </a:xfrm>
          <a:custGeom>
            <a:avLst/>
            <a:gdLst/>
            <a:ahLst/>
            <a:cxnLst/>
            <a:rect r="r" b="b" t="t" l="l"/>
            <a:pathLst>
              <a:path h="1652633" w="1625590">
                <a:moveTo>
                  <a:pt x="0" y="0"/>
                </a:moveTo>
                <a:lnTo>
                  <a:pt x="1625590" y="0"/>
                </a:lnTo>
                <a:lnTo>
                  <a:pt x="1625590" y="1652633"/>
                </a:lnTo>
                <a:lnTo>
                  <a:pt x="0" y="165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19919" y="5699410"/>
            <a:ext cx="3035727" cy="2500335"/>
          </a:xfrm>
          <a:custGeom>
            <a:avLst/>
            <a:gdLst/>
            <a:ahLst/>
            <a:cxnLst/>
            <a:rect r="r" b="b" t="t" l="l"/>
            <a:pathLst>
              <a:path h="2500335" w="3035727">
                <a:moveTo>
                  <a:pt x="0" y="0"/>
                </a:moveTo>
                <a:lnTo>
                  <a:pt x="3035727" y="0"/>
                </a:lnTo>
                <a:lnTo>
                  <a:pt x="3035727" y="2500335"/>
                </a:lnTo>
                <a:lnTo>
                  <a:pt x="0" y="2500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64747" y="5684712"/>
            <a:ext cx="2752019" cy="1890475"/>
          </a:xfrm>
          <a:custGeom>
            <a:avLst/>
            <a:gdLst/>
            <a:ahLst/>
            <a:cxnLst/>
            <a:rect r="r" b="b" t="t" l="l"/>
            <a:pathLst>
              <a:path h="1890475" w="2752019">
                <a:moveTo>
                  <a:pt x="0" y="0"/>
                </a:moveTo>
                <a:lnTo>
                  <a:pt x="2752019" y="0"/>
                </a:lnTo>
                <a:lnTo>
                  <a:pt x="2752019" y="1890474"/>
                </a:lnTo>
                <a:lnTo>
                  <a:pt x="0" y="18904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9058">
            <a:off x="543269" y="6530061"/>
            <a:ext cx="2974282" cy="1294171"/>
          </a:xfrm>
          <a:custGeom>
            <a:avLst/>
            <a:gdLst/>
            <a:ahLst/>
            <a:cxnLst/>
            <a:rect r="r" b="b" t="t" l="l"/>
            <a:pathLst>
              <a:path h="1294171" w="2974282">
                <a:moveTo>
                  <a:pt x="0" y="0"/>
                </a:moveTo>
                <a:lnTo>
                  <a:pt x="2974282" y="0"/>
                </a:lnTo>
                <a:lnTo>
                  <a:pt x="2974282" y="1294171"/>
                </a:lnTo>
                <a:lnTo>
                  <a:pt x="0" y="12941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12835" y="6747017"/>
            <a:ext cx="2275161" cy="2492706"/>
          </a:xfrm>
          <a:custGeom>
            <a:avLst/>
            <a:gdLst/>
            <a:ahLst/>
            <a:cxnLst/>
            <a:rect r="r" b="b" t="t" l="l"/>
            <a:pathLst>
              <a:path h="2492706" w="2275161">
                <a:moveTo>
                  <a:pt x="0" y="0"/>
                </a:moveTo>
                <a:lnTo>
                  <a:pt x="2275161" y="0"/>
                </a:lnTo>
                <a:lnTo>
                  <a:pt x="2275161" y="2492707"/>
                </a:lnTo>
                <a:lnTo>
                  <a:pt x="0" y="2492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908369" y="5348645"/>
            <a:ext cx="4952572" cy="976374"/>
          </a:xfrm>
          <a:custGeom>
            <a:avLst/>
            <a:gdLst/>
            <a:ahLst/>
            <a:cxnLst/>
            <a:rect r="r" b="b" t="t" l="l"/>
            <a:pathLst>
              <a:path h="976374" w="4952572">
                <a:moveTo>
                  <a:pt x="0" y="0"/>
                </a:moveTo>
                <a:lnTo>
                  <a:pt x="4952572" y="0"/>
                </a:lnTo>
                <a:lnTo>
                  <a:pt x="4952572" y="976374"/>
                </a:lnTo>
                <a:lnTo>
                  <a:pt x="0" y="9763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1774" y="122907"/>
            <a:ext cx="5178731" cy="111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5"/>
              </a:lnSpc>
              <a:spcBef>
                <a:spcPct val="0"/>
              </a:spcBef>
            </a:pPr>
            <a:r>
              <a:rPr lang="en-US" sz="6539">
                <a:solidFill>
                  <a:srgbClr val="FFFFFF"/>
                </a:solidFill>
                <a:latin typeface="TS Kufidia"/>
              </a:rPr>
              <a:t>Les Équipements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2998173" y="1146124"/>
            <a:ext cx="9717326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Les Armes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4703" y="8063110"/>
            <a:ext cx="2488425" cy="7622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31"/>
              </a:lnSpc>
              <a:spcBef>
                <a:spcPct val="0"/>
              </a:spcBef>
            </a:pPr>
            <a:r>
              <a:rPr lang="en-US" sz="4379">
                <a:solidFill>
                  <a:srgbClr val="FFFFFF"/>
                </a:solidFill>
                <a:latin typeface="TAN Kindred"/>
              </a:rPr>
              <a:t>Hache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05147" y="589347"/>
            <a:ext cx="6171839" cy="2843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47"/>
              </a:lnSpc>
            </a:pPr>
            <a:r>
              <a:rPr lang="en-US" sz="8176">
                <a:solidFill>
                  <a:srgbClr val="9B2620"/>
                </a:solidFill>
                <a:latin typeface="Lava Pro Grunge"/>
              </a:rPr>
              <a:t>attaquer un zombie </a:t>
            </a:r>
          </a:p>
          <a:p>
            <a:pPr algn="l">
              <a:lnSpc>
                <a:spcPts val="11447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88545" y="3854849"/>
            <a:ext cx="3489166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9B2620"/>
                </a:solidFill>
                <a:latin typeface="Lava Pro Grunge"/>
              </a:rPr>
              <a:t>silencieux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98963" y="6326549"/>
            <a:ext cx="3623278" cy="755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4"/>
              </a:lnSpc>
              <a:spcBef>
                <a:spcPct val="0"/>
              </a:spcBef>
            </a:pPr>
            <a:r>
              <a:rPr lang="en-US" sz="4395">
                <a:solidFill>
                  <a:srgbClr val="FFFFFF"/>
                </a:solidFill>
                <a:latin typeface="TAN Kindred"/>
              </a:rPr>
              <a:t>Carabine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39988" y="1887380"/>
            <a:ext cx="3813008" cy="3641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36"/>
              </a:lnSpc>
            </a:pPr>
          </a:p>
          <a:p>
            <a:pPr algn="l">
              <a:lnSpc>
                <a:spcPts val="14636"/>
              </a:lnSpc>
              <a:spcBef>
                <a:spcPct val="0"/>
              </a:spcBef>
            </a:pPr>
            <a:r>
              <a:rPr lang="en-US" sz="10454">
                <a:solidFill>
                  <a:srgbClr val="9B2620"/>
                </a:solidFill>
                <a:latin typeface="Lava Pro Grunge"/>
              </a:rPr>
              <a:t>bruyant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3310" y="9295519"/>
            <a:ext cx="5031758" cy="65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4"/>
              </a:lnSpc>
              <a:spcBef>
                <a:spcPct val="0"/>
              </a:spcBef>
            </a:pPr>
            <a:r>
              <a:rPr lang="en-US" sz="3817">
                <a:solidFill>
                  <a:srgbClr val="FFFFFF"/>
                </a:solidFill>
                <a:latin typeface="TAN Kindred"/>
              </a:rPr>
              <a:t>Tronçonneuse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68520" y="8423557"/>
            <a:ext cx="4756430" cy="671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3"/>
              </a:lnSpc>
              <a:spcBef>
                <a:spcPct val="0"/>
              </a:spcBef>
            </a:pPr>
            <a:r>
              <a:rPr lang="en-US" sz="3909">
                <a:solidFill>
                  <a:srgbClr val="FFFFFF"/>
                </a:solidFill>
                <a:latin typeface="TAN Kindred"/>
              </a:rPr>
              <a:t>Pied de biche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872637" y="7907646"/>
            <a:ext cx="2839780" cy="747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80"/>
              </a:lnSpc>
              <a:spcBef>
                <a:spcPct val="0"/>
              </a:spcBef>
            </a:pPr>
            <a:r>
              <a:rPr lang="en-US" sz="4343">
                <a:solidFill>
                  <a:srgbClr val="FFFFFF"/>
                </a:solidFill>
                <a:latin typeface="TAN Kindred"/>
              </a:rPr>
              <a:t>Pistolet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95367" y="7946808"/>
            <a:ext cx="2626746" cy="2340192"/>
          </a:xfrm>
          <a:custGeom>
            <a:avLst/>
            <a:gdLst/>
            <a:ahLst/>
            <a:cxnLst/>
            <a:rect r="r" b="b" t="t" l="l"/>
            <a:pathLst>
              <a:path h="2340192" w="2626746">
                <a:moveTo>
                  <a:pt x="0" y="0"/>
                </a:moveTo>
                <a:lnTo>
                  <a:pt x="2626745" y="0"/>
                </a:lnTo>
                <a:lnTo>
                  <a:pt x="2626745" y="2340192"/>
                </a:lnTo>
                <a:lnTo>
                  <a:pt x="0" y="234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37124">
            <a:off x="5265162" y="305326"/>
            <a:ext cx="1044082" cy="1121572"/>
          </a:xfrm>
          <a:custGeom>
            <a:avLst/>
            <a:gdLst/>
            <a:ahLst/>
            <a:cxnLst/>
            <a:rect r="r" b="b" t="t" l="l"/>
            <a:pathLst>
              <a:path h="1121572" w="1044082">
                <a:moveTo>
                  <a:pt x="0" y="0"/>
                </a:moveTo>
                <a:lnTo>
                  <a:pt x="1044081" y="0"/>
                </a:lnTo>
                <a:lnTo>
                  <a:pt x="1044081" y="1121572"/>
                </a:lnTo>
                <a:lnTo>
                  <a:pt x="0" y="1121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49986" y="9863293"/>
            <a:ext cx="3122036" cy="4721415"/>
          </a:xfrm>
          <a:custGeom>
            <a:avLst/>
            <a:gdLst/>
            <a:ahLst/>
            <a:cxnLst/>
            <a:rect r="r" b="b" t="t" l="l"/>
            <a:pathLst>
              <a:path h="4721415" w="3122036">
                <a:moveTo>
                  <a:pt x="0" y="0"/>
                </a:moveTo>
                <a:lnTo>
                  <a:pt x="3122035" y="0"/>
                </a:lnTo>
                <a:lnTo>
                  <a:pt x="3122035" y="4721415"/>
                </a:lnTo>
                <a:lnTo>
                  <a:pt x="0" y="4721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8000902" y="9944197"/>
            <a:ext cx="1620203" cy="4114800"/>
          </a:xfrm>
          <a:custGeom>
            <a:avLst/>
            <a:gdLst/>
            <a:ahLst/>
            <a:cxnLst/>
            <a:rect r="r" b="b" t="t" l="l"/>
            <a:pathLst>
              <a:path h="4114800" w="1620203">
                <a:moveTo>
                  <a:pt x="0" y="0"/>
                </a:moveTo>
                <a:lnTo>
                  <a:pt x="1620203" y="0"/>
                </a:lnTo>
                <a:lnTo>
                  <a:pt x="16202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95786" y="4053456"/>
            <a:ext cx="1470788" cy="4873094"/>
          </a:xfrm>
          <a:custGeom>
            <a:avLst/>
            <a:gdLst/>
            <a:ahLst/>
            <a:cxnLst/>
            <a:rect r="r" b="b" t="t" l="l"/>
            <a:pathLst>
              <a:path h="4873094" w="1470788">
                <a:moveTo>
                  <a:pt x="0" y="0"/>
                </a:moveTo>
                <a:lnTo>
                  <a:pt x="1470789" y="0"/>
                </a:lnTo>
                <a:lnTo>
                  <a:pt x="1470789" y="4873094"/>
                </a:lnTo>
                <a:lnTo>
                  <a:pt x="0" y="4873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05303" y="3546696"/>
            <a:ext cx="3286633" cy="5239561"/>
          </a:xfrm>
          <a:custGeom>
            <a:avLst/>
            <a:gdLst/>
            <a:ahLst/>
            <a:cxnLst/>
            <a:rect r="r" b="b" t="t" l="l"/>
            <a:pathLst>
              <a:path h="5239561" w="3286633">
                <a:moveTo>
                  <a:pt x="0" y="0"/>
                </a:moveTo>
                <a:lnTo>
                  <a:pt x="3286634" y="0"/>
                </a:lnTo>
                <a:lnTo>
                  <a:pt x="3286634" y="5239561"/>
                </a:lnTo>
                <a:lnTo>
                  <a:pt x="0" y="5239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2747751"/>
            <a:ext cx="2395786" cy="5490343"/>
          </a:xfrm>
          <a:custGeom>
            <a:avLst/>
            <a:gdLst/>
            <a:ahLst/>
            <a:cxnLst/>
            <a:rect r="r" b="b" t="t" l="l"/>
            <a:pathLst>
              <a:path h="5490343" w="2395786">
                <a:moveTo>
                  <a:pt x="0" y="0"/>
                </a:moveTo>
                <a:lnTo>
                  <a:pt x="2395786" y="0"/>
                </a:lnTo>
                <a:lnTo>
                  <a:pt x="2395786" y="5490344"/>
                </a:lnTo>
                <a:lnTo>
                  <a:pt x="0" y="54903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3243" y="-200025"/>
            <a:ext cx="4581470" cy="180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1"/>
              </a:lnSpc>
              <a:spcBef>
                <a:spcPct val="0"/>
              </a:spcBef>
            </a:pPr>
            <a:r>
              <a:rPr lang="en-US" sz="10529">
                <a:solidFill>
                  <a:srgbClr val="FFFFFF"/>
                </a:solidFill>
                <a:latin typeface="TS Kufidia"/>
              </a:rPr>
              <a:t>ATTAQUER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908933" y="8363303"/>
            <a:ext cx="7870322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survivants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95484" y="8254275"/>
            <a:ext cx="8406682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Zombies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24534" y="1546667"/>
            <a:ext cx="12163466" cy="559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6"/>
              </a:lnSpc>
            </a:pPr>
            <a:r>
              <a:rPr lang="en-US" sz="3211">
                <a:solidFill>
                  <a:srgbClr val="FFFFFF"/>
                </a:solidFill>
                <a:latin typeface="Open Sans 1"/>
              </a:rPr>
              <a:t>Afin de survivre dans cette ville, les survivants ont la possibilité d’exécuter plusieurs actions telles que : </a:t>
            </a:r>
          </a:p>
          <a:p>
            <a:pPr algn="ctr">
              <a:lnSpc>
                <a:spcPts val="4496"/>
              </a:lnSpc>
            </a:pPr>
          </a:p>
          <a:p>
            <a:pPr algn="ctr">
              <a:lnSpc>
                <a:spcPts val="4496"/>
              </a:lnSpc>
            </a:pPr>
          </a:p>
          <a:p>
            <a:pPr algn="ctr">
              <a:lnSpc>
                <a:spcPts val="4496"/>
              </a:lnSpc>
            </a:pPr>
            <a:r>
              <a:rPr lang="en-US" sz="3211">
                <a:solidFill>
                  <a:srgbClr val="FFFFFF"/>
                </a:solidFill>
                <a:latin typeface="Open Sans 1"/>
              </a:rPr>
              <a:t> Attaquer d’un zombie</a:t>
            </a:r>
          </a:p>
          <a:p>
            <a:pPr algn="ctr">
              <a:lnSpc>
                <a:spcPts val="4496"/>
              </a:lnSpc>
            </a:pPr>
            <a:r>
              <a:rPr lang="en-US" sz="3211">
                <a:solidFill>
                  <a:srgbClr val="FFFFFF"/>
                </a:solidFill>
                <a:latin typeface="Open Sans 1"/>
              </a:rPr>
              <a:t> Fouiller une pièce </a:t>
            </a:r>
          </a:p>
          <a:p>
            <a:pPr algn="ctr">
              <a:lnSpc>
                <a:spcPts val="4496"/>
              </a:lnSpc>
            </a:pPr>
            <a:r>
              <a:rPr lang="en-US" sz="3211">
                <a:solidFill>
                  <a:srgbClr val="FFFFFF"/>
                </a:solidFill>
                <a:latin typeface="Open Sans 1"/>
              </a:rPr>
              <a:t>Prendre en main un équipement</a:t>
            </a:r>
          </a:p>
          <a:p>
            <a:pPr algn="ctr">
              <a:lnSpc>
                <a:spcPts val="4496"/>
              </a:lnSpc>
            </a:pPr>
            <a:r>
              <a:rPr lang="en-US" sz="3211">
                <a:solidFill>
                  <a:srgbClr val="FFFFFF"/>
                </a:solidFill>
                <a:latin typeface="Open Sans 1"/>
              </a:rPr>
              <a:t>Ouvrir une porte </a:t>
            </a:r>
          </a:p>
          <a:p>
            <a:pPr algn="ctr">
              <a:lnSpc>
                <a:spcPts val="4496"/>
              </a:lnSpc>
            </a:pPr>
            <a:r>
              <a:rPr lang="en-US" sz="3211">
                <a:solidFill>
                  <a:srgbClr val="FFFFFF"/>
                </a:solidFill>
                <a:latin typeface="Open Sans 1"/>
              </a:rPr>
              <a:t>Faire du bruit</a:t>
            </a:r>
          </a:p>
          <a:p>
            <a:pPr algn="ctr">
              <a:lnSpc>
                <a:spcPts val="4496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37398">
            <a:off x="4679870" y="6227859"/>
            <a:ext cx="2867923" cy="2874368"/>
          </a:xfrm>
          <a:custGeom>
            <a:avLst/>
            <a:gdLst/>
            <a:ahLst/>
            <a:cxnLst/>
            <a:rect r="r" b="b" t="t" l="l"/>
            <a:pathLst>
              <a:path h="2874368" w="2867923">
                <a:moveTo>
                  <a:pt x="0" y="0"/>
                </a:moveTo>
                <a:lnTo>
                  <a:pt x="2867923" y="0"/>
                </a:lnTo>
                <a:lnTo>
                  <a:pt x="2867923" y="2874368"/>
                </a:lnTo>
                <a:lnTo>
                  <a:pt x="0" y="2874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33957" y="6267312"/>
            <a:ext cx="1300943" cy="2537300"/>
          </a:xfrm>
          <a:custGeom>
            <a:avLst/>
            <a:gdLst/>
            <a:ahLst/>
            <a:cxnLst/>
            <a:rect r="r" b="b" t="t" l="l"/>
            <a:pathLst>
              <a:path h="2537300" w="1300943">
                <a:moveTo>
                  <a:pt x="0" y="0"/>
                </a:moveTo>
                <a:lnTo>
                  <a:pt x="1300942" y="0"/>
                </a:lnTo>
                <a:lnTo>
                  <a:pt x="1300942" y="2537300"/>
                </a:lnTo>
                <a:lnTo>
                  <a:pt x="0" y="2537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58290" y="5866617"/>
            <a:ext cx="2349512" cy="3391683"/>
          </a:xfrm>
          <a:custGeom>
            <a:avLst/>
            <a:gdLst/>
            <a:ahLst/>
            <a:cxnLst/>
            <a:rect r="r" b="b" t="t" l="l"/>
            <a:pathLst>
              <a:path h="3391683" w="2349512">
                <a:moveTo>
                  <a:pt x="0" y="0"/>
                </a:moveTo>
                <a:lnTo>
                  <a:pt x="2349512" y="0"/>
                </a:lnTo>
                <a:lnTo>
                  <a:pt x="2349512" y="3391683"/>
                </a:lnTo>
                <a:lnTo>
                  <a:pt x="0" y="33916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275394" y="-352425"/>
            <a:ext cx="17170165" cy="312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52"/>
              </a:lnSpc>
              <a:spcBef>
                <a:spcPct val="0"/>
              </a:spcBef>
            </a:pPr>
            <a:r>
              <a:rPr lang="en-US" sz="18251">
                <a:solidFill>
                  <a:srgbClr val="FFFFFF"/>
                </a:solidFill>
                <a:latin typeface="TS Kufidia"/>
              </a:rPr>
              <a:t>Roles Survivants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8789500"/>
            <a:ext cx="4305968" cy="133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7"/>
              </a:lnSpc>
              <a:spcBef>
                <a:spcPct val="0"/>
              </a:spcBef>
            </a:pPr>
            <a:r>
              <a:rPr lang="en-US" sz="7726">
                <a:solidFill>
                  <a:srgbClr val="FFFFFF"/>
                </a:solidFill>
                <a:latin typeface="Medula One"/>
              </a:rPr>
              <a:t>Le soigneur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77661" y="8948130"/>
            <a:ext cx="2989742" cy="133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49"/>
              </a:lnSpc>
              <a:spcBef>
                <a:spcPct val="0"/>
              </a:spcBef>
            </a:pPr>
            <a:r>
              <a:rPr lang="en-US" sz="7749">
                <a:solidFill>
                  <a:srgbClr val="FFFFFF"/>
                </a:solidFill>
                <a:latin typeface="Medula One"/>
              </a:rPr>
              <a:t>Le chanceux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55953" y="8211960"/>
            <a:ext cx="4194291" cy="1912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26"/>
              </a:lnSpc>
              <a:spcBef>
                <a:spcPct val="0"/>
              </a:spcBef>
            </a:pPr>
            <a:r>
              <a:rPr lang="en-US" sz="11090">
                <a:solidFill>
                  <a:srgbClr val="FFFFFF"/>
                </a:solidFill>
                <a:latin typeface="Medula One"/>
              </a:rPr>
              <a:t>Le fouineur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06448" y="8885408"/>
            <a:ext cx="3868572" cy="1401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7"/>
              </a:lnSpc>
              <a:spcBef>
                <a:spcPct val="0"/>
              </a:spcBef>
            </a:pPr>
            <a:r>
              <a:rPr lang="en-US" sz="8162">
                <a:solidFill>
                  <a:srgbClr val="FFFFFF"/>
                </a:solidFill>
                <a:latin typeface="Medula One"/>
              </a:rPr>
              <a:t>Le combattant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40389" y="6729779"/>
            <a:ext cx="2046691" cy="2221646"/>
          </a:xfrm>
          <a:custGeom>
            <a:avLst/>
            <a:gdLst/>
            <a:ahLst/>
            <a:cxnLst/>
            <a:rect r="r" b="b" t="t" l="l"/>
            <a:pathLst>
              <a:path h="2221646" w="2046691">
                <a:moveTo>
                  <a:pt x="0" y="0"/>
                </a:moveTo>
                <a:lnTo>
                  <a:pt x="2046691" y="0"/>
                </a:lnTo>
                <a:lnTo>
                  <a:pt x="2046691" y="2221646"/>
                </a:lnTo>
                <a:lnTo>
                  <a:pt x="0" y="22216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993812" y="4574191"/>
            <a:ext cx="1369118" cy="4230420"/>
          </a:xfrm>
          <a:custGeom>
            <a:avLst/>
            <a:gdLst/>
            <a:ahLst/>
            <a:cxnLst/>
            <a:rect r="r" b="b" t="t" l="l"/>
            <a:pathLst>
              <a:path h="4230420" w="1369118">
                <a:moveTo>
                  <a:pt x="0" y="0"/>
                </a:moveTo>
                <a:lnTo>
                  <a:pt x="1369118" y="0"/>
                </a:lnTo>
                <a:lnTo>
                  <a:pt x="1369118" y="4230421"/>
                </a:lnTo>
                <a:lnTo>
                  <a:pt x="0" y="42304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2246" y="3142253"/>
            <a:ext cx="1537612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Les survivants ont la possibilité d’avoir </a:t>
            </a:r>
            <a:r>
              <a:rPr lang="en-US" sz="3399">
                <a:solidFill>
                  <a:srgbClr val="FFFFFF"/>
                </a:solidFill>
                <a:latin typeface="Open Sans 1"/>
              </a:rPr>
              <a:t>plusieurs roles qui leur confèrent à chacun des pouvoirs avantageux !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Le survivant a aussi la capacité de faire attribuer plusieurs rôles ! 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58759" y="10124933"/>
            <a:ext cx="4551899" cy="6570982"/>
          </a:xfrm>
          <a:custGeom>
            <a:avLst/>
            <a:gdLst/>
            <a:ahLst/>
            <a:cxnLst/>
            <a:rect r="r" b="b" t="t" l="l"/>
            <a:pathLst>
              <a:path h="6570982" w="4551899">
                <a:moveTo>
                  <a:pt x="0" y="0"/>
                </a:moveTo>
                <a:lnTo>
                  <a:pt x="4551899" y="0"/>
                </a:lnTo>
                <a:lnTo>
                  <a:pt x="4551899" y="6570982"/>
                </a:lnTo>
                <a:lnTo>
                  <a:pt x="0" y="6570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732000" y="9943958"/>
            <a:ext cx="3556000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Le fouineur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7852883" y="10159653"/>
            <a:ext cx="1789904" cy="5530604"/>
          </a:xfrm>
          <a:custGeom>
            <a:avLst/>
            <a:gdLst/>
            <a:ahLst/>
            <a:cxnLst/>
            <a:rect r="r" b="b" t="t" l="l"/>
            <a:pathLst>
              <a:path h="5530604" w="1789904">
                <a:moveTo>
                  <a:pt x="0" y="0"/>
                </a:moveTo>
                <a:lnTo>
                  <a:pt x="1789904" y="0"/>
                </a:lnTo>
                <a:lnTo>
                  <a:pt x="1789904" y="5530603"/>
                </a:lnTo>
                <a:lnTo>
                  <a:pt x="0" y="55306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45103" y="6139719"/>
            <a:ext cx="3807780" cy="3812545"/>
          </a:xfrm>
          <a:custGeom>
            <a:avLst/>
            <a:gdLst/>
            <a:ahLst/>
            <a:cxnLst/>
            <a:rect r="r" b="b" t="t" l="l"/>
            <a:pathLst>
              <a:path h="3812545" w="3807780">
                <a:moveTo>
                  <a:pt x="0" y="0"/>
                </a:moveTo>
                <a:lnTo>
                  <a:pt x="3807780" y="0"/>
                </a:lnTo>
                <a:lnTo>
                  <a:pt x="3807780" y="3812545"/>
                </a:lnTo>
                <a:lnTo>
                  <a:pt x="0" y="3812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51630" y="6583390"/>
            <a:ext cx="2381688" cy="3541543"/>
          </a:xfrm>
          <a:custGeom>
            <a:avLst/>
            <a:gdLst/>
            <a:ahLst/>
            <a:cxnLst/>
            <a:rect r="r" b="b" t="t" l="l"/>
            <a:pathLst>
              <a:path h="3541543" w="2381688">
                <a:moveTo>
                  <a:pt x="0" y="0"/>
                </a:moveTo>
                <a:lnTo>
                  <a:pt x="2381688" y="0"/>
                </a:lnTo>
                <a:lnTo>
                  <a:pt x="2381688" y="3541543"/>
                </a:lnTo>
                <a:lnTo>
                  <a:pt x="0" y="3541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8542" y="-419100"/>
            <a:ext cx="14126169" cy="372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1"/>
              </a:lnSpc>
              <a:spcBef>
                <a:spcPct val="0"/>
              </a:spcBef>
            </a:pPr>
            <a:r>
              <a:rPr lang="en-US" sz="21750">
                <a:solidFill>
                  <a:srgbClr val="FFFFFF"/>
                </a:solidFill>
                <a:latin typeface="TS Kufidia"/>
              </a:rPr>
              <a:t>Roles Zombies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77003" y="9943958"/>
            <a:ext cx="4456430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Le combattant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05440" y="3246226"/>
            <a:ext cx="12405218" cy="4364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70758" indent="-335379" lvl="1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Open Sans 1"/>
              </a:rPr>
              <a:t>Les zombies aussi ont des roles ! </a:t>
            </a:r>
          </a:p>
          <a:p>
            <a:pPr algn="ctr">
              <a:lnSpc>
                <a:spcPts val="4349"/>
              </a:lnSpc>
            </a:pPr>
          </a:p>
          <a:p>
            <a:pPr algn="ctr" marL="670758" indent="-335379" lvl="1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Open Sans 1"/>
              </a:rPr>
              <a:t>Certains zombies sont  beaucoup plus dangereux</a:t>
            </a:r>
          </a:p>
          <a:p>
            <a:pPr algn="ctr">
              <a:lnSpc>
                <a:spcPts val="4349"/>
              </a:lnSpc>
            </a:pPr>
          </a:p>
          <a:p>
            <a:pPr algn="ctr" marL="670758" indent="-335379" lvl="1">
              <a:lnSpc>
                <a:spcPts val="4349"/>
              </a:lnSpc>
              <a:buFont typeface="Arial"/>
              <a:buChar char="•"/>
            </a:pPr>
            <a:r>
              <a:rPr lang="en-US" sz="3106">
                <a:solidFill>
                  <a:srgbClr val="FFFFFF"/>
                </a:solidFill>
                <a:latin typeface="Open Sans 1"/>
              </a:rPr>
              <a:t> Abomination, Balaise, Runner et Walkers  tous sont des sortes de Zombies</a:t>
            </a:r>
          </a:p>
          <a:p>
            <a:pPr algn="ctr">
              <a:lnSpc>
                <a:spcPts val="4349"/>
              </a:lnSpc>
            </a:pPr>
          </a:p>
          <a:p>
            <a:pPr algn="ctr">
              <a:lnSpc>
                <a:spcPts val="4349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8453" y="4485677"/>
            <a:ext cx="7238165" cy="5533398"/>
          </a:xfrm>
          <a:custGeom>
            <a:avLst/>
            <a:gdLst/>
            <a:ahLst/>
            <a:cxnLst/>
            <a:rect r="r" b="b" t="t" l="l"/>
            <a:pathLst>
              <a:path h="5533398" w="7238165">
                <a:moveTo>
                  <a:pt x="0" y="0"/>
                </a:moveTo>
                <a:lnTo>
                  <a:pt x="7238165" y="0"/>
                </a:lnTo>
                <a:lnTo>
                  <a:pt x="7238165" y="5533398"/>
                </a:lnTo>
                <a:lnTo>
                  <a:pt x="0" y="55333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80" t="0" r="-138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11393" y="-533896"/>
            <a:ext cx="4560527" cy="281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13"/>
              </a:lnSpc>
              <a:spcBef>
                <a:spcPct val="0"/>
              </a:spcBef>
            </a:pPr>
            <a:r>
              <a:rPr lang="en-US" sz="16438">
                <a:solidFill>
                  <a:srgbClr val="FFFFFF"/>
                </a:solidFill>
                <a:latin typeface="TS Kufidia"/>
              </a:rPr>
              <a:t>Tests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7393" y="2065467"/>
            <a:ext cx="17920607" cy="242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4190" indent="-397095" lvl="1">
              <a:lnSpc>
                <a:spcPts val="5149"/>
              </a:lnSpc>
              <a:buFont typeface="Arial"/>
              <a:buChar char="•"/>
            </a:pPr>
            <a:r>
              <a:rPr lang="en-US" sz="3678">
                <a:solidFill>
                  <a:srgbClr val="FFFFFF"/>
                </a:solidFill>
                <a:latin typeface="Open Sans 1"/>
              </a:rPr>
              <a:t>Les tests des méthodes du Projet ont été réalisés et se déroulent sans erreur ! </a:t>
            </a:r>
          </a:p>
          <a:p>
            <a:pPr algn="ctr" marL="729797" indent="-36489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Étant donné notre répartition des classes entre chacune alors les tests ont été fait par le membre qui a créé la classe. </a:t>
            </a:r>
          </a:p>
          <a:p>
            <a:pPr algn="ctr">
              <a:lnSpc>
                <a:spcPts val="473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716365" y="4615801"/>
            <a:ext cx="10571635" cy="998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0244" indent="-310122" lvl="1">
              <a:lnSpc>
                <a:spcPts val="4021"/>
              </a:lnSpc>
              <a:buFont typeface="Arial"/>
              <a:buChar char="•"/>
            </a:pPr>
            <a:r>
              <a:rPr lang="en-US" sz="2872">
                <a:solidFill>
                  <a:srgbClr val="FFFFFF"/>
                </a:solidFill>
                <a:latin typeface="Open Sans 1"/>
              </a:rPr>
              <a:t>Grâce à Eclipse, une commande suffit afin de les exécuter  et apercevoir la couverture des tests ! </a:t>
            </a:r>
          </a:p>
        </p:txBody>
      </p:sp>
    </p:spTree>
  </p:cSld>
  <p:clrMapOvr>
    <a:masterClrMapping/>
  </p:clrMapOvr>
  <p:transition spd="slow">
    <p:cover dir="d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37740" y="3588683"/>
            <a:ext cx="3131827" cy="4923929"/>
          </a:xfrm>
          <a:custGeom>
            <a:avLst/>
            <a:gdLst/>
            <a:ahLst/>
            <a:cxnLst/>
            <a:rect r="r" b="b" t="t" l="l"/>
            <a:pathLst>
              <a:path h="4923929" w="3131827">
                <a:moveTo>
                  <a:pt x="0" y="0"/>
                </a:moveTo>
                <a:lnTo>
                  <a:pt x="3131828" y="0"/>
                </a:lnTo>
                <a:lnTo>
                  <a:pt x="3131828" y="4923929"/>
                </a:lnTo>
                <a:lnTo>
                  <a:pt x="0" y="492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97941" y="-533896"/>
            <a:ext cx="11787432" cy="281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13"/>
              </a:lnSpc>
              <a:spcBef>
                <a:spcPct val="0"/>
              </a:spcBef>
            </a:pPr>
            <a:r>
              <a:rPr lang="en-US" sz="16438">
                <a:solidFill>
                  <a:srgbClr val="FFFFFF"/>
                </a:solidFill>
                <a:latin typeface="TS Kufidia"/>
              </a:rPr>
              <a:t>Documentation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3168" y="2919195"/>
            <a:ext cx="12839522" cy="5350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9797" indent="-36489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Afin d’éviter les malentendus, chacune s’est occupée </a:t>
            </a:r>
          </a:p>
          <a:p>
            <a:pPr algn="ctr">
              <a:lnSpc>
                <a:spcPts val="4732"/>
              </a:lnSpc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 de la documentation de ses méthodes et/ou de ses classes. </a:t>
            </a:r>
          </a:p>
          <a:p>
            <a:pPr algn="ctr">
              <a:lnSpc>
                <a:spcPts val="4732"/>
              </a:lnSpc>
            </a:pPr>
          </a:p>
          <a:p>
            <a:pPr algn="ctr" marL="729797" indent="-36489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La Javadoc est ensuite générée à chaque fin de Livrable ! </a:t>
            </a:r>
          </a:p>
          <a:p>
            <a:pPr algn="ctr">
              <a:lnSpc>
                <a:spcPts val="4732"/>
              </a:lnSpc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 </a:t>
            </a:r>
          </a:p>
          <a:p>
            <a:pPr algn="ctr" marL="729797" indent="-36489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Cette dernière sera consultable depuis le dossier docs/.</a:t>
            </a:r>
          </a:p>
          <a:p>
            <a:pPr algn="ctr">
              <a:lnSpc>
                <a:spcPts val="4732"/>
              </a:lnSpc>
            </a:pPr>
          </a:p>
          <a:p>
            <a:pPr algn="ctr" marL="729797" indent="-36489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Grâce au MakeFile, une commande suffit pour la générer.</a:t>
            </a:r>
          </a:p>
          <a:p>
            <a:pPr algn="ctr">
              <a:lnSpc>
                <a:spcPts val="4732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37740" y="3588683"/>
            <a:ext cx="3131827" cy="4923929"/>
          </a:xfrm>
          <a:custGeom>
            <a:avLst/>
            <a:gdLst/>
            <a:ahLst/>
            <a:cxnLst/>
            <a:rect r="r" b="b" t="t" l="l"/>
            <a:pathLst>
              <a:path h="4923929" w="3131827">
                <a:moveTo>
                  <a:pt x="0" y="0"/>
                </a:moveTo>
                <a:lnTo>
                  <a:pt x="3131828" y="0"/>
                </a:lnTo>
                <a:lnTo>
                  <a:pt x="3131828" y="4923929"/>
                </a:lnTo>
                <a:lnTo>
                  <a:pt x="0" y="4923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8778" y="-533896"/>
            <a:ext cx="8985757" cy="2810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13"/>
              </a:lnSpc>
              <a:spcBef>
                <a:spcPct val="0"/>
              </a:spcBef>
            </a:pPr>
            <a:r>
              <a:rPr lang="en-US" sz="16438">
                <a:solidFill>
                  <a:srgbClr val="FFFFFF"/>
                </a:solidFill>
                <a:latin typeface="TS Kufidia"/>
              </a:rPr>
              <a:t>Extensions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3168" y="2919195"/>
            <a:ext cx="12839522" cy="475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29797" indent="-36489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Nous avons crée un plateau interactif plus amusant !</a:t>
            </a:r>
          </a:p>
          <a:p>
            <a:pPr algn="ctr">
              <a:lnSpc>
                <a:spcPts val="4732"/>
              </a:lnSpc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 </a:t>
            </a:r>
          </a:p>
          <a:p>
            <a:pPr algn="ctr" marL="729797" indent="-36489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Suite à une série d’interactions avec le joueur, le plateau est généré</a:t>
            </a:r>
          </a:p>
          <a:p>
            <a:pPr algn="ctr">
              <a:lnSpc>
                <a:spcPts val="4732"/>
              </a:lnSpc>
            </a:pPr>
          </a:p>
          <a:p>
            <a:pPr algn="ctr" marL="729797" indent="-364899" lvl="1">
              <a:lnSpc>
                <a:spcPts val="4732"/>
              </a:lnSpc>
              <a:buFont typeface="Arial"/>
              <a:buChar char="•"/>
            </a:pPr>
            <a:r>
              <a:rPr lang="en-US" sz="3380">
                <a:solidFill>
                  <a:srgbClr val="FFFFFF"/>
                </a:solidFill>
                <a:latin typeface="Open Sans 1"/>
              </a:rPr>
              <a:t>Le jeu propose au joueur des niveaux et juge si sa motivation est suffisante pour jouer !  </a:t>
            </a:r>
          </a:p>
          <a:p>
            <a:pPr algn="ctr">
              <a:lnSpc>
                <a:spcPts val="4732"/>
              </a:lnSpc>
            </a:pPr>
          </a:p>
        </p:txBody>
      </p:sp>
    </p:spTree>
  </p:cSld>
  <p:clrMapOvr>
    <a:masterClrMapping/>
  </p:clrMapOvr>
  <p:transition spd="fast">
    <p:cover dir="d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92" t="0" r="-94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027177" y="6818217"/>
            <a:ext cx="2875936" cy="3468783"/>
          </a:xfrm>
          <a:custGeom>
            <a:avLst/>
            <a:gdLst/>
            <a:ahLst/>
            <a:cxnLst/>
            <a:rect r="r" b="b" t="t" l="l"/>
            <a:pathLst>
              <a:path h="3468783" w="2875936">
                <a:moveTo>
                  <a:pt x="0" y="0"/>
                </a:moveTo>
                <a:lnTo>
                  <a:pt x="2875936" y="0"/>
                </a:lnTo>
                <a:lnTo>
                  <a:pt x="2875936" y="3468783"/>
                </a:lnTo>
                <a:lnTo>
                  <a:pt x="0" y="3468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88137" y="3578126"/>
            <a:ext cx="4003197" cy="5958247"/>
          </a:xfrm>
          <a:custGeom>
            <a:avLst/>
            <a:gdLst/>
            <a:ahLst/>
            <a:cxnLst/>
            <a:rect r="r" b="b" t="t" l="l"/>
            <a:pathLst>
              <a:path h="5958247" w="4003197">
                <a:moveTo>
                  <a:pt x="0" y="0"/>
                </a:moveTo>
                <a:lnTo>
                  <a:pt x="4003198" y="0"/>
                </a:lnTo>
                <a:lnTo>
                  <a:pt x="4003198" y="5958247"/>
                </a:lnTo>
                <a:lnTo>
                  <a:pt x="0" y="5958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49174" y="3374779"/>
            <a:ext cx="2364512" cy="6161594"/>
          </a:xfrm>
          <a:custGeom>
            <a:avLst/>
            <a:gdLst/>
            <a:ahLst/>
            <a:cxnLst/>
            <a:rect r="r" b="b" t="t" l="l"/>
            <a:pathLst>
              <a:path h="6161594" w="2364512">
                <a:moveTo>
                  <a:pt x="0" y="0"/>
                </a:moveTo>
                <a:lnTo>
                  <a:pt x="2364512" y="0"/>
                </a:lnTo>
                <a:lnTo>
                  <a:pt x="2364512" y="6161594"/>
                </a:lnTo>
                <a:lnTo>
                  <a:pt x="0" y="61615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49174" y="1501090"/>
            <a:ext cx="12340562" cy="4871131"/>
            <a:chOff x="0" y="0"/>
            <a:chExt cx="16454083" cy="649484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495300"/>
              <a:ext cx="16454083" cy="58260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798"/>
                </a:lnSpc>
              </a:pPr>
              <a:r>
                <a:rPr lang="en-US" sz="26284">
                  <a:solidFill>
                    <a:srgbClr val="FFFFFF"/>
                  </a:solidFill>
                  <a:latin typeface="Lava Pro Grunge"/>
                </a:rPr>
                <a:t>ZOMBIE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742330"/>
              <a:ext cx="16454083" cy="27525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089"/>
                </a:lnSpc>
              </a:pPr>
              <a:r>
                <a:rPr lang="en-US" sz="15089">
                  <a:solidFill>
                    <a:srgbClr val="FF5055"/>
                  </a:solidFill>
                  <a:latin typeface="WC Mano Negra Bold"/>
                </a:rPr>
                <a:t>GAME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26342" y="-1769964"/>
            <a:ext cx="1982995" cy="188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5384">
                <a:solidFill>
                  <a:srgbClr val="FFFFFF"/>
                </a:solidFill>
                <a:latin typeface="Open Sans 1 Bold"/>
              </a:rPr>
              <a:t>Nada </a:t>
            </a:r>
          </a:p>
          <a:p>
            <a:pPr algn="ctr">
              <a:lnSpc>
                <a:spcPts val="7538"/>
              </a:lnSpc>
            </a:pPr>
            <a:r>
              <a:rPr lang="en-US" sz="5384">
                <a:solidFill>
                  <a:srgbClr val="FFFFFF"/>
                </a:solidFill>
                <a:latin typeface="Open Sans 1 Bold"/>
              </a:rPr>
              <a:t>Laib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77609" y="-1769964"/>
            <a:ext cx="2757884" cy="188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5384">
                <a:solidFill>
                  <a:srgbClr val="FFFFFF"/>
                </a:solidFill>
                <a:latin typeface="Open Sans 1 Bold"/>
              </a:rPr>
              <a:t>Wissal</a:t>
            </a:r>
          </a:p>
          <a:p>
            <a:pPr algn="ctr">
              <a:lnSpc>
                <a:spcPts val="7538"/>
              </a:lnSpc>
            </a:pPr>
            <a:r>
              <a:rPr lang="en-US" sz="5384">
                <a:solidFill>
                  <a:srgbClr val="FFFFFF"/>
                </a:solidFill>
                <a:latin typeface="Open Sans 1 Bold"/>
              </a:rPr>
              <a:t>Nouibet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03765" y="-1769964"/>
            <a:ext cx="3223773" cy="188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5384">
                <a:solidFill>
                  <a:srgbClr val="FFFFFF"/>
                </a:solidFill>
                <a:latin typeface="Open Sans 1 Bold"/>
              </a:rPr>
              <a:t>Katia </a:t>
            </a:r>
          </a:p>
          <a:p>
            <a:pPr algn="ctr">
              <a:lnSpc>
                <a:spcPts val="7538"/>
              </a:lnSpc>
            </a:pPr>
            <a:r>
              <a:rPr lang="en-US" sz="5384">
                <a:solidFill>
                  <a:srgbClr val="FFFFFF"/>
                </a:solidFill>
                <a:latin typeface="Open Sans 1 Bold"/>
              </a:rPr>
              <a:t>Bouarour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95293" y="-1769964"/>
            <a:ext cx="2906759" cy="1881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38"/>
              </a:lnSpc>
            </a:pPr>
            <a:r>
              <a:rPr lang="en-US" sz="5384">
                <a:solidFill>
                  <a:srgbClr val="FFFFFF"/>
                </a:solidFill>
                <a:latin typeface="Open Sans 1 Bold"/>
              </a:rPr>
              <a:t>Anayes </a:t>
            </a:r>
          </a:p>
          <a:p>
            <a:pPr algn="ctr">
              <a:lnSpc>
                <a:spcPts val="7538"/>
              </a:lnSpc>
            </a:pPr>
            <a:r>
              <a:rPr lang="en-US" sz="5384">
                <a:solidFill>
                  <a:srgbClr val="FFFFFF"/>
                </a:solidFill>
                <a:latin typeface="Open Sans 1 Bold"/>
              </a:rPr>
              <a:t>Hachour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05206" y="-2203204"/>
            <a:ext cx="10760847" cy="2314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64"/>
              </a:lnSpc>
              <a:spcBef>
                <a:spcPct val="0"/>
              </a:spcBef>
            </a:pPr>
            <a:r>
              <a:rPr lang="en-US" sz="13617">
                <a:solidFill>
                  <a:srgbClr val="FFFFFF"/>
                </a:solidFill>
                <a:latin typeface="TS Kufidia"/>
              </a:rPr>
              <a:t>Projet Zombicide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1670691" y="240499"/>
            <a:ext cx="7810393" cy="788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20"/>
              </a:lnSpc>
              <a:spcBef>
                <a:spcPct val="0"/>
              </a:spcBef>
            </a:pPr>
            <a:r>
              <a:rPr lang="en-US" sz="4586">
                <a:solidFill>
                  <a:srgbClr val="FFFFFF"/>
                </a:solidFill>
                <a:latin typeface="TS Kufidia"/>
              </a:rPr>
              <a:t>Bienvenue dans ... </a:t>
            </a: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3290.0000" end="1974.6340"/>
                </p14:media>
              </p:ext>
            </p:extLst>
          </p:nvPr>
        </p:nvPicPr>
        <p:blipFill>
          <a:blip r:embed="rId2"/>
          <a:srcRect l="0" t="117" r="0" b="117"/>
          <a:stretch>
            <a:fillRect/>
          </a:stretch>
        </p:blipFill>
        <p:spPr>
          <a:xfrm flipH="false" flipV="false" rot="0">
            <a:off x="2430910" y="1713994"/>
            <a:ext cx="15527547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03517" y="162431"/>
            <a:ext cx="9049862" cy="155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55"/>
              </a:lnSpc>
              <a:spcBef>
                <a:spcPct val="0"/>
              </a:spcBef>
            </a:pPr>
            <a:r>
              <a:rPr lang="en-US" sz="9039">
                <a:solidFill>
                  <a:srgbClr val="FFFFFF"/>
                </a:solidFill>
                <a:latin typeface="TS Kufidia"/>
              </a:rPr>
              <a:t>APERCU METHODE PLAY</a:t>
            </a:r>
          </a:p>
        </p:txBody>
      </p:sp>
    </p:spTree>
  </p:cSld>
  <p:clrMapOvr>
    <a:masterClrMapping/>
  </p:clrMapOvr>
  <p:transition spd="fast">
    <p:cover dir="d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5870" y="872200"/>
            <a:ext cx="15941867" cy="9414800"/>
          </a:xfrm>
          <a:custGeom>
            <a:avLst/>
            <a:gdLst/>
            <a:ahLst/>
            <a:cxnLst/>
            <a:rect r="r" b="b" t="t" l="l"/>
            <a:pathLst>
              <a:path h="9414800" w="15941867">
                <a:moveTo>
                  <a:pt x="0" y="0"/>
                </a:moveTo>
                <a:lnTo>
                  <a:pt x="15941867" y="0"/>
                </a:lnTo>
                <a:lnTo>
                  <a:pt x="15941867" y="9414800"/>
                </a:lnTo>
                <a:lnTo>
                  <a:pt x="0" y="94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73128" y="-123825"/>
            <a:ext cx="5262245" cy="1102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52"/>
              </a:lnSpc>
              <a:spcBef>
                <a:spcPct val="0"/>
              </a:spcBef>
            </a:pPr>
            <a:r>
              <a:rPr lang="en-US" sz="6466">
                <a:solidFill>
                  <a:srgbClr val="FFFFFF"/>
                </a:solidFill>
                <a:latin typeface="TS Kufidia"/>
              </a:rPr>
              <a:t>PHASE SURVIVANTS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560803" cy="7954630"/>
          </a:xfrm>
          <a:custGeom>
            <a:avLst/>
            <a:gdLst/>
            <a:ahLst/>
            <a:cxnLst/>
            <a:rect r="r" b="b" t="t" l="l"/>
            <a:pathLst>
              <a:path h="7954630" w="18560803">
                <a:moveTo>
                  <a:pt x="0" y="0"/>
                </a:moveTo>
                <a:lnTo>
                  <a:pt x="18560803" y="0"/>
                </a:lnTo>
                <a:lnTo>
                  <a:pt x="18560803" y="7954630"/>
                </a:lnTo>
                <a:lnTo>
                  <a:pt x="0" y="7954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21924" y="-152400"/>
            <a:ext cx="5092459" cy="1291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8"/>
              </a:lnSpc>
              <a:spcBef>
                <a:spcPct val="0"/>
              </a:spcBef>
            </a:pPr>
            <a:r>
              <a:rPr lang="en-US" sz="7513">
                <a:solidFill>
                  <a:srgbClr val="FFFFFF"/>
                </a:solidFill>
                <a:latin typeface="TS Kufidia"/>
              </a:rPr>
              <a:t>PHASE ZOMBIES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263138" y="8568048"/>
            <a:ext cx="2281574" cy="1502633"/>
          </a:xfrm>
          <a:custGeom>
            <a:avLst/>
            <a:gdLst/>
            <a:ahLst/>
            <a:cxnLst/>
            <a:rect r="r" b="b" t="t" l="l"/>
            <a:pathLst>
              <a:path h="1502633" w="2281574">
                <a:moveTo>
                  <a:pt x="0" y="0"/>
                </a:moveTo>
                <a:lnTo>
                  <a:pt x="2281574" y="0"/>
                </a:lnTo>
                <a:lnTo>
                  <a:pt x="2281574" y="1502633"/>
                </a:lnTo>
                <a:lnTo>
                  <a:pt x="0" y="1502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555" t="-105472" r="-2799725" b="-17404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73966" y="8767011"/>
            <a:ext cx="1095825" cy="1069609"/>
          </a:xfrm>
          <a:custGeom>
            <a:avLst/>
            <a:gdLst/>
            <a:ahLst/>
            <a:cxnLst/>
            <a:rect r="r" b="b" t="t" l="l"/>
            <a:pathLst>
              <a:path h="1069609" w="1095825">
                <a:moveTo>
                  <a:pt x="0" y="0"/>
                </a:moveTo>
                <a:lnTo>
                  <a:pt x="1095826" y="0"/>
                </a:lnTo>
                <a:lnTo>
                  <a:pt x="1095826" y="1069609"/>
                </a:lnTo>
                <a:lnTo>
                  <a:pt x="0" y="1069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244" t="-744905" r="-3739521" b="-89548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14382" y="8194357"/>
            <a:ext cx="1322623" cy="1876324"/>
          </a:xfrm>
          <a:custGeom>
            <a:avLst/>
            <a:gdLst/>
            <a:ahLst/>
            <a:cxnLst/>
            <a:rect r="r" b="b" t="t" l="l"/>
            <a:pathLst>
              <a:path h="1876324" w="1322623">
                <a:moveTo>
                  <a:pt x="0" y="0"/>
                </a:moveTo>
                <a:lnTo>
                  <a:pt x="1322624" y="0"/>
                </a:lnTo>
                <a:lnTo>
                  <a:pt x="1322624" y="1876324"/>
                </a:lnTo>
                <a:lnTo>
                  <a:pt x="0" y="1876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8866" t="-986491" r="-4139626" b="-24229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16155" y="9137199"/>
            <a:ext cx="2882579" cy="933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1"/>
              </a:lnSpc>
              <a:spcBef>
                <a:spcPct val="0"/>
              </a:spcBef>
            </a:pPr>
            <a:r>
              <a:rPr lang="en-US" sz="5393">
                <a:solidFill>
                  <a:srgbClr val="FFFFFF"/>
                </a:solidFill>
                <a:latin typeface="Medula One"/>
              </a:rPr>
              <a:t>zombie classique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21924" y="8907130"/>
            <a:ext cx="4375407" cy="13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0"/>
              </a:lnSpc>
            </a:pPr>
            <a:r>
              <a:rPr lang="en-US" sz="3779">
                <a:solidFill>
                  <a:srgbClr val="FFFFFF"/>
                </a:solidFill>
                <a:latin typeface="Medula One"/>
              </a:rPr>
              <a:t>zombie qui apparait</a:t>
            </a:r>
          </a:p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9">
                <a:solidFill>
                  <a:srgbClr val="FFFFFF"/>
                </a:solidFill>
                <a:latin typeface="Medula One"/>
              </a:rPr>
              <a:t>en fonction de la somme d’expertise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53937" y="8907130"/>
            <a:ext cx="3340623" cy="1320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90"/>
              </a:lnSpc>
            </a:pPr>
            <a:r>
              <a:rPr lang="en-US" sz="3779">
                <a:solidFill>
                  <a:srgbClr val="FFFFFF"/>
                </a:solidFill>
                <a:latin typeface="Medula One"/>
              </a:rPr>
              <a:t>zombie qui apparait à cause</a:t>
            </a:r>
          </a:p>
          <a:p>
            <a:pPr algn="ctr">
              <a:lnSpc>
                <a:spcPts val="5290"/>
              </a:lnSpc>
              <a:spcBef>
                <a:spcPct val="0"/>
              </a:spcBef>
            </a:pPr>
            <a:r>
              <a:rPr lang="en-US" sz="3779">
                <a:solidFill>
                  <a:srgbClr val="FFFFFF"/>
                </a:solidFill>
                <a:latin typeface="Medula One"/>
              </a:rPr>
              <a:t>d’une ouverture de porte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714" y="3018572"/>
            <a:ext cx="22061071" cy="2480267"/>
          </a:xfrm>
          <a:custGeom>
            <a:avLst/>
            <a:gdLst/>
            <a:ahLst/>
            <a:cxnLst/>
            <a:rect r="r" b="b" t="t" l="l"/>
            <a:pathLst>
              <a:path h="2480267" w="22061071">
                <a:moveTo>
                  <a:pt x="0" y="0"/>
                </a:moveTo>
                <a:lnTo>
                  <a:pt x="22061072" y="0"/>
                </a:lnTo>
                <a:lnTo>
                  <a:pt x="22061072" y="2480267"/>
                </a:lnTo>
                <a:lnTo>
                  <a:pt x="0" y="2480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96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09591" y="5989314"/>
            <a:ext cx="4832640" cy="3928112"/>
          </a:xfrm>
          <a:custGeom>
            <a:avLst/>
            <a:gdLst/>
            <a:ahLst/>
            <a:cxnLst/>
            <a:rect r="r" b="b" t="t" l="l"/>
            <a:pathLst>
              <a:path h="3928112" w="4832640">
                <a:moveTo>
                  <a:pt x="0" y="0"/>
                </a:moveTo>
                <a:lnTo>
                  <a:pt x="4832640" y="0"/>
                </a:lnTo>
                <a:lnTo>
                  <a:pt x="4832640" y="3928112"/>
                </a:lnTo>
                <a:lnTo>
                  <a:pt x="0" y="39281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09591" y="895350"/>
            <a:ext cx="5277326" cy="1120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18"/>
              </a:lnSpc>
              <a:spcBef>
                <a:spcPct val="0"/>
              </a:spcBef>
            </a:pPr>
            <a:r>
              <a:rPr lang="en-US" sz="6513">
                <a:solidFill>
                  <a:srgbClr val="FFFFFF"/>
                </a:solidFill>
                <a:latin typeface="TS Kufidia"/>
              </a:rPr>
              <a:t>PHASE FIN DE TOUR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78511" y="7364192"/>
            <a:ext cx="3894800" cy="104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3"/>
              </a:lnSpc>
              <a:spcBef>
                <a:spcPct val="0"/>
              </a:spcBef>
            </a:pPr>
            <a:r>
              <a:rPr lang="en-US" sz="6002">
                <a:solidFill>
                  <a:srgbClr val="FFFFFF"/>
                </a:solidFill>
                <a:latin typeface="Medula One"/>
              </a:rPr>
              <a:t>puis on recommence</a:t>
            </a:r>
          </a:p>
        </p:txBody>
      </p:sp>
    </p:spTree>
  </p:cSld>
  <p:clrMapOvr>
    <a:masterClrMapping/>
  </p:clrMapOvr>
  <p:transition spd="fast">
    <p:cover dir="d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6647" y="4397677"/>
            <a:ext cx="18431326" cy="2619239"/>
          </a:xfrm>
          <a:custGeom>
            <a:avLst/>
            <a:gdLst/>
            <a:ahLst/>
            <a:cxnLst/>
            <a:rect r="r" b="b" t="t" l="l"/>
            <a:pathLst>
              <a:path h="2619239" w="18431326">
                <a:moveTo>
                  <a:pt x="0" y="0"/>
                </a:moveTo>
                <a:lnTo>
                  <a:pt x="18431325" y="0"/>
                </a:lnTo>
                <a:lnTo>
                  <a:pt x="18431325" y="2619239"/>
                </a:lnTo>
                <a:lnTo>
                  <a:pt x="0" y="2619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79908" y="752475"/>
            <a:ext cx="7183689" cy="252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84"/>
              </a:lnSpc>
              <a:spcBef>
                <a:spcPct val="0"/>
              </a:spcBef>
            </a:pPr>
            <a:r>
              <a:rPr lang="en-US" sz="14846">
                <a:solidFill>
                  <a:srgbClr val="FFFFFF"/>
                </a:solidFill>
                <a:latin typeface="TS Kufidia"/>
              </a:rPr>
              <a:t>FIN DU JEU 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926" y="4264216"/>
            <a:ext cx="4793361" cy="4838903"/>
          </a:xfrm>
          <a:custGeom>
            <a:avLst/>
            <a:gdLst/>
            <a:ahLst/>
            <a:cxnLst/>
            <a:rect r="r" b="b" t="t" l="l"/>
            <a:pathLst>
              <a:path h="4838903" w="4793361">
                <a:moveTo>
                  <a:pt x="0" y="0"/>
                </a:moveTo>
                <a:lnTo>
                  <a:pt x="4793361" y="0"/>
                </a:lnTo>
                <a:lnTo>
                  <a:pt x="4793361" y="4838903"/>
                </a:lnTo>
                <a:lnTo>
                  <a:pt x="0" y="4838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16713" y="200910"/>
            <a:ext cx="10593601" cy="9885181"/>
          </a:xfrm>
          <a:custGeom>
            <a:avLst/>
            <a:gdLst/>
            <a:ahLst/>
            <a:cxnLst/>
            <a:rect r="r" b="b" t="t" l="l"/>
            <a:pathLst>
              <a:path h="9885181" w="10593601">
                <a:moveTo>
                  <a:pt x="0" y="0"/>
                </a:moveTo>
                <a:lnTo>
                  <a:pt x="10593600" y="0"/>
                </a:lnTo>
                <a:lnTo>
                  <a:pt x="10593600" y="9885180"/>
                </a:lnTo>
                <a:lnTo>
                  <a:pt x="0" y="98851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91257"/>
            <a:ext cx="6323459" cy="3360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68"/>
              </a:lnSpc>
              <a:spcBef>
                <a:spcPct val="0"/>
              </a:spcBef>
            </a:pPr>
            <a:r>
              <a:rPr lang="en-US" sz="9691">
                <a:solidFill>
                  <a:srgbClr val="FFFFFF"/>
                </a:solidFill>
                <a:latin typeface="TS Kufidia"/>
              </a:rPr>
              <a:t>LES TAILLES DU PLATEAU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56177" y="5336363"/>
            <a:ext cx="1360646" cy="1347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9"/>
              </a:lnSpc>
              <a:spcBef>
                <a:spcPct val="0"/>
              </a:spcBef>
            </a:pPr>
            <a:r>
              <a:rPr lang="en-US" sz="7706">
                <a:solidFill>
                  <a:srgbClr val="FFFFFF"/>
                </a:solidFill>
                <a:latin typeface="Arimo"/>
              </a:rPr>
              <a:t>ou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61423" y="5209734"/>
            <a:ext cx="694753" cy="599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9"/>
              </a:lnSpc>
              <a:spcBef>
                <a:spcPct val="0"/>
              </a:spcBef>
            </a:pPr>
            <a:r>
              <a:rPr lang="en-US" sz="3392">
                <a:solidFill>
                  <a:srgbClr val="FFFFFF"/>
                </a:solidFill>
                <a:latin typeface="Arimo"/>
              </a:rPr>
              <a:t>8x8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32949" y="6597942"/>
            <a:ext cx="1181021" cy="60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8"/>
              </a:lnSpc>
              <a:spcBef>
                <a:spcPct val="0"/>
              </a:spcBef>
            </a:pPr>
            <a:r>
              <a:rPr lang="en-US" sz="3412">
                <a:solidFill>
                  <a:srgbClr val="FFFFFF"/>
                </a:solidFill>
                <a:latin typeface="Arimo"/>
              </a:rPr>
              <a:t>41x41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352921"/>
            <a:ext cx="17092412" cy="207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45"/>
              </a:lnSpc>
              <a:spcBef>
                <a:spcPct val="0"/>
              </a:spcBef>
            </a:pPr>
            <a:r>
              <a:rPr lang="en-US" sz="12103">
                <a:solidFill>
                  <a:srgbClr val="FFFFFF"/>
                </a:solidFill>
                <a:latin typeface="TS Kufidia"/>
              </a:rPr>
              <a:t>Fonctionnement en équipe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83041" y="2890024"/>
            <a:ext cx="17512393" cy="4028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63596" indent="-431798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Open Sans 1"/>
              </a:rPr>
              <a:t>Séparation des rôles et spécialisation de chacune !</a:t>
            </a:r>
          </a:p>
          <a:p>
            <a:pPr algn="just">
              <a:lnSpc>
                <a:spcPts val="5599"/>
              </a:lnSpc>
            </a:pPr>
          </a:p>
          <a:p>
            <a:pPr algn="just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Open Sans 1"/>
              </a:rPr>
              <a:t> Entrevue hebdomadaires entre les membres du groupe en présentiel</a:t>
            </a:r>
          </a:p>
          <a:p>
            <a:pPr algn="just">
              <a:lnSpc>
                <a:spcPts val="5179"/>
              </a:lnSpc>
            </a:pPr>
          </a:p>
          <a:p>
            <a:pPr algn="just" marL="798828" indent="-399414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Open Sans 1"/>
              </a:rPr>
              <a:t>Création d’un groupe sur Discord afin de discuter régulièrement sur l’avancée du projet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03444" y="4800732"/>
            <a:ext cx="4455856" cy="5148573"/>
          </a:xfrm>
          <a:custGeom>
            <a:avLst/>
            <a:gdLst/>
            <a:ahLst/>
            <a:cxnLst/>
            <a:rect r="r" b="b" t="t" l="l"/>
            <a:pathLst>
              <a:path h="5148573" w="4455856">
                <a:moveTo>
                  <a:pt x="0" y="0"/>
                </a:moveTo>
                <a:lnTo>
                  <a:pt x="4455856" y="0"/>
                </a:lnTo>
                <a:lnTo>
                  <a:pt x="4455856" y="5148573"/>
                </a:lnTo>
                <a:lnTo>
                  <a:pt x="0" y="51485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5425" y="381496"/>
            <a:ext cx="5963602" cy="180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5"/>
              </a:lnSpc>
              <a:spcBef>
                <a:spcPct val="0"/>
              </a:spcBef>
            </a:pPr>
            <a:r>
              <a:rPr lang="en-US" sz="10504">
                <a:solidFill>
                  <a:srgbClr val="FFFFFF"/>
                </a:solidFill>
                <a:latin typeface="TS Kufidia"/>
              </a:rPr>
              <a:t>DIFFICULTÉS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245155" y="1391093"/>
            <a:ext cx="1700424" cy="1484007"/>
          </a:xfrm>
          <a:custGeom>
            <a:avLst/>
            <a:gdLst/>
            <a:ahLst/>
            <a:cxnLst/>
            <a:rect r="r" b="b" t="t" l="l"/>
            <a:pathLst>
              <a:path h="1484007" w="1700424">
                <a:moveTo>
                  <a:pt x="0" y="0"/>
                </a:moveTo>
                <a:lnTo>
                  <a:pt x="1700425" y="0"/>
                </a:lnTo>
                <a:lnTo>
                  <a:pt x="1700425" y="1484007"/>
                </a:lnTo>
                <a:lnTo>
                  <a:pt x="0" y="14840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5291" y="3319780"/>
            <a:ext cx="12627471" cy="359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Début difficile sur Git et son utilisation nouvelle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Gestion des portes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Quelques difficultés lors de l’assemblage de toutes les classes et méthodes de chacune 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70094" y="1172018"/>
            <a:ext cx="7579760" cy="1928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759"/>
              </a:lnSpc>
              <a:spcBef>
                <a:spcPct val="0"/>
              </a:spcBef>
            </a:pPr>
            <a:r>
              <a:rPr lang="en-US" sz="11256">
                <a:solidFill>
                  <a:srgbClr val="FFFFFF"/>
                </a:solidFill>
                <a:latin typeface="Medula One"/>
              </a:rPr>
              <a:t>qui ont été résolues !</a:t>
            </a:r>
          </a:p>
        </p:txBody>
      </p:sp>
    </p:spTree>
  </p:cSld>
  <p:clrMapOvr>
    <a:masterClrMapping/>
  </p:clrMapOvr>
  <p:transition spd="fast">
    <p:cover dir="rd"/>
  </p:transition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0144" y="3410832"/>
            <a:ext cx="12260014" cy="4489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05877" indent="-552938" lvl="1">
              <a:lnSpc>
                <a:spcPts val="7171"/>
              </a:lnSpc>
              <a:buFont typeface="Arial"/>
              <a:buChar char="•"/>
            </a:pPr>
            <a:r>
              <a:rPr lang="en-US" sz="5122">
                <a:solidFill>
                  <a:srgbClr val="FFFFFF"/>
                </a:solidFill>
                <a:latin typeface="Open Sans 2"/>
              </a:rPr>
              <a:t>Plateau dynamique et structuré</a:t>
            </a:r>
          </a:p>
          <a:p>
            <a:pPr algn="ctr">
              <a:lnSpc>
                <a:spcPts val="7171"/>
              </a:lnSpc>
            </a:pPr>
          </a:p>
          <a:p>
            <a:pPr algn="ctr" marL="1105877" indent="-552938" lvl="1">
              <a:lnSpc>
                <a:spcPts val="7171"/>
              </a:lnSpc>
              <a:buFont typeface="Arial"/>
              <a:buChar char="•"/>
            </a:pPr>
            <a:r>
              <a:rPr lang="en-US" sz="5122">
                <a:solidFill>
                  <a:srgbClr val="FFFFFF"/>
                </a:solidFill>
                <a:latin typeface="Open Sans 2"/>
              </a:rPr>
              <a:t>Emoji pour une immersion maximale</a:t>
            </a:r>
          </a:p>
          <a:p>
            <a:pPr algn="ctr">
              <a:lnSpc>
                <a:spcPts val="7171"/>
              </a:lnSpc>
            </a:pPr>
          </a:p>
          <a:p>
            <a:pPr algn="ctr" marL="1105877" indent="-552938" lvl="1">
              <a:lnSpc>
                <a:spcPts val="7171"/>
              </a:lnSpc>
              <a:spcBef>
                <a:spcPct val="0"/>
              </a:spcBef>
              <a:buFont typeface="Arial"/>
              <a:buChar char="•"/>
            </a:pPr>
            <a:r>
              <a:rPr lang="en-US" sz="5122">
                <a:solidFill>
                  <a:srgbClr val="FFFFFF"/>
                </a:solidFill>
                <a:latin typeface="Open Sans 2"/>
              </a:rPr>
              <a:t>Extension du jeu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1304384" y="472037"/>
            <a:ext cx="17092412" cy="2024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25"/>
              </a:lnSpc>
              <a:spcBef>
                <a:spcPct val="0"/>
              </a:spcBef>
            </a:pPr>
            <a:r>
              <a:rPr lang="en-US" sz="11803">
                <a:solidFill>
                  <a:srgbClr val="FFFFFF"/>
                </a:solidFill>
                <a:latin typeface="TS Kufidia"/>
              </a:rPr>
              <a:t>Principales réalisations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99462" y="4759911"/>
            <a:ext cx="4455856" cy="5148573"/>
          </a:xfrm>
          <a:custGeom>
            <a:avLst/>
            <a:gdLst/>
            <a:ahLst/>
            <a:cxnLst/>
            <a:rect r="r" b="b" t="t" l="l"/>
            <a:pathLst>
              <a:path h="5148573" w="4455856">
                <a:moveTo>
                  <a:pt x="0" y="0"/>
                </a:moveTo>
                <a:lnTo>
                  <a:pt x="4455856" y="0"/>
                </a:lnTo>
                <a:lnTo>
                  <a:pt x="4455856" y="5148572"/>
                </a:lnTo>
                <a:lnTo>
                  <a:pt x="0" y="5148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46371" y="352921"/>
            <a:ext cx="5534331" cy="2076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45"/>
              </a:lnSpc>
              <a:spcBef>
                <a:spcPct val="0"/>
              </a:spcBef>
            </a:pPr>
            <a:r>
              <a:rPr lang="en-US" sz="12103">
                <a:solidFill>
                  <a:srgbClr val="FFFFFF"/>
                </a:solidFill>
                <a:latin typeface="TS Kufidia"/>
              </a:rPr>
              <a:t>À retenir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95291" y="2977012"/>
            <a:ext cx="14178685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Travailler en équipe peut souvent être plus compliqué que coder. 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Découverte d’Eclipse ! 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Plus à l’aise dans le language Java  et consolidation de nos bases.</a:t>
            </a:r>
          </a:p>
          <a:p>
            <a:pPr algn="just">
              <a:lnSpc>
                <a:spcPts val="4759"/>
              </a:lnSpc>
            </a:pP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Apprendre à communiquer entre les membres d’un groupe et gérer les éventuels soucis  rencontrés.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886642"/>
            <a:ext cx="18407418" cy="5307472"/>
          </a:xfrm>
          <a:custGeom>
            <a:avLst/>
            <a:gdLst/>
            <a:ahLst/>
            <a:cxnLst/>
            <a:rect r="r" b="b" t="t" l="l"/>
            <a:pathLst>
              <a:path h="5307472" w="18407418">
                <a:moveTo>
                  <a:pt x="0" y="0"/>
                </a:moveTo>
                <a:lnTo>
                  <a:pt x="18407418" y="0"/>
                </a:lnTo>
                <a:lnTo>
                  <a:pt x="18407418" y="5307473"/>
                </a:lnTo>
                <a:lnTo>
                  <a:pt x="0" y="530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12203" y="206665"/>
            <a:ext cx="7934607" cy="233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64"/>
              </a:lnSpc>
              <a:spcBef>
                <a:spcPct val="0"/>
              </a:spcBef>
            </a:pPr>
            <a:r>
              <a:rPr lang="en-US" sz="13617">
                <a:solidFill>
                  <a:srgbClr val="FFFFFF"/>
                </a:solidFill>
                <a:latin typeface="TS Kufidia"/>
              </a:rPr>
              <a:t>La ville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085291" y="4280661"/>
            <a:ext cx="9527444" cy="1245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09"/>
              </a:lnSpc>
              <a:spcBef>
                <a:spcPct val="0"/>
              </a:spcBef>
            </a:pPr>
            <a:r>
              <a:rPr lang="en-US" sz="7221">
                <a:solidFill>
                  <a:srgbClr val="FFFFFF"/>
                </a:solidFill>
                <a:latin typeface="Medula One"/>
              </a:rPr>
              <a:t>(organisation) titre à changer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5631083" y="1252919"/>
            <a:ext cx="5926340" cy="2234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75"/>
              </a:lnSpc>
              <a:spcBef>
                <a:spcPct val="0"/>
              </a:spcBef>
            </a:pPr>
            <a:r>
              <a:rPr lang="en-US" sz="13125">
                <a:solidFill>
                  <a:srgbClr val="FFFFFF"/>
                </a:solidFill>
                <a:latin typeface="Medula One"/>
              </a:rPr>
              <a:t>organisation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863568"/>
            <a:ext cx="1798137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Le jeu se déroule dans un monde post-apocalyptique où la ville  est envahie par des zombies et où les survivants tentent de sauver la ville par tout les moyens. </a:t>
            </a:r>
          </a:p>
        </p:txBody>
      </p:sp>
    </p:spTree>
  </p:cSld>
  <p:clrMapOvr>
    <a:masterClrMapping/>
  </p:clrMapOvr>
  <p:transition spd="fast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1400" y="376424"/>
            <a:ext cx="1468571" cy="2250684"/>
          </a:xfrm>
          <a:custGeom>
            <a:avLst/>
            <a:gdLst/>
            <a:ahLst/>
            <a:cxnLst/>
            <a:rect r="r" b="b" t="t" l="l"/>
            <a:pathLst>
              <a:path h="2250684" w="1468571">
                <a:moveTo>
                  <a:pt x="0" y="0"/>
                </a:moveTo>
                <a:lnTo>
                  <a:pt x="1468571" y="0"/>
                </a:lnTo>
                <a:lnTo>
                  <a:pt x="1468571" y="2250684"/>
                </a:lnTo>
                <a:lnTo>
                  <a:pt x="0" y="225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11485" y="1701044"/>
            <a:ext cx="1852127" cy="1852127"/>
          </a:xfrm>
          <a:custGeom>
            <a:avLst/>
            <a:gdLst/>
            <a:ahLst/>
            <a:cxnLst/>
            <a:rect r="r" b="b" t="t" l="l"/>
            <a:pathLst>
              <a:path h="1852127" w="1852127">
                <a:moveTo>
                  <a:pt x="0" y="0"/>
                </a:moveTo>
                <a:lnTo>
                  <a:pt x="1852127" y="0"/>
                </a:lnTo>
                <a:lnTo>
                  <a:pt x="1852127" y="1852128"/>
                </a:lnTo>
                <a:lnTo>
                  <a:pt x="0" y="18521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8567" y="3180082"/>
            <a:ext cx="1934236" cy="1799446"/>
          </a:xfrm>
          <a:custGeom>
            <a:avLst/>
            <a:gdLst/>
            <a:ahLst/>
            <a:cxnLst/>
            <a:rect r="r" b="b" t="t" l="l"/>
            <a:pathLst>
              <a:path h="1799446" w="1934236">
                <a:moveTo>
                  <a:pt x="0" y="0"/>
                </a:moveTo>
                <a:lnTo>
                  <a:pt x="1934236" y="0"/>
                </a:lnTo>
                <a:lnTo>
                  <a:pt x="1934236" y="1799446"/>
                </a:lnTo>
                <a:lnTo>
                  <a:pt x="0" y="17994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332556" y="-120060"/>
            <a:ext cx="3885721" cy="114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6"/>
              </a:lnSpc>
              <a:spcBef>
                <a:spcPct val="0"/>
              </a:spcBef>
            </a:pPr>
            <a:r>
              <a:rPr lang="en-US" sz="6668">
                <a:solidFill>
                  <a:srgbClr val="FFFFFF"/>
                </a:solidFill>
                <a:latin typeface="TS Kufidia"/>
              </a:rPr>
              <a:t>La ville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439012" y="397727"/>
            <a:ext cx="1449199" cy="812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7"/>
              </a:lnSpc>
              <a:spcBef>
                <a:spcPct val="0"/>
              </a:spcBef>
            </a:pPr>
            <a:r>
              <a:rPr lang="en-US" sz="4741">
                <a:solidFill>
                  <a:srgbClr val="FFFFFF"/>
                </a:solidFill>
                <a:latin typeface="Medula One"/>
              </a:rPr>
              <a:t>immeuble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12795" y="5436728"/>
            <a:ext cx="554351" cy="84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>
                <a:solidFill>
                  <a:srgbClr val="FFFFFF"/>
                </a:solidFill>
                <a:latin typeface="Medula One"/>
              </a:rPr>
              <a:t>rue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22320" y="3794898"/>
            <a:ext cx="2030457" cy="84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9"/>
              </a:lnSpc>
              <a:spcBef>
                <a:spcPct val="0"/>
              </a:spcBef>
            </a:pPr>
            <a:r>
              <a:rPr lang="en-US" sz="4971">
                <a:solidFill>
                  <a:srgbClr val="FFFFFF"/>
                </a:solidFill>
                <a:latin typeface="Medula One"/>
              </a:rPr>
              <a:t>intersection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38308" y="-1669940"/>
            <a:ext cx="8161158" cy="197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62"/>
              </a:lnSpc>
              <a:spcBef>
                <a:spcPct val="0"/>
              </a:spcBef>
            </a:pPr>
            <a:r>
              <a:rPr lang="en-US" sz="11544">
                <a:solidFill>
                  <a:srgbClr val="FFFFFF"/>
                </a:solidFill>
                <a:latin typeface="TS Kufidia"/>
              </a:rPr>
              <a:t>Les Survivants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39238" y="4652327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17835" y="971550"/>
            <a:ext cx="11875885" cy="577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0419" indent="-310209" lvl="1">
              <a:lnSpc>
                <a:spcPts val="4023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Open Sans 1"/>
              </a:rPr>
              <a:t>L’architecture de la ville suit un certain schéma, elle est composée d’immeubles divisés en pièces, séparés par des rues</a:t>
            </a:r>
          </a:p>
          <a:p>
            <a:pPr algn="l">
              <a:lnSpc>
                <a:spcPts val="4023"/>
              </a:lnSpc>
            </a:pPr>
          </a:p>
          <a:p>
            <a:pPr algn="l" marL="620419" indent="-310209" lvl="1">
              <a:lnSpc>
                <a:spcPts val="4023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Open Sans 1"/>
              </a:rPr>
              <a:t>Le jeu se déroule en plusieurs phases  pour les survivants et les zombies, suivies d’une phase de clôture.</a:t>
            </a:r>
          </a:p>
          <a:p>
            <a:pPr algn="l">
              <a:lnSpc>
                <a:spcPts val="4023"/>
              </a:lnSpc>
            </a:pPr>
          </a:p>
          <a:p>
            <a:pPr algn="l" marL="620419" indent="-310209" lvl="1">
              <a:lnSpc>
                <a:spcPts val="4023"/>
              </a:lnSpc>
              <a:buFont typeface="Arial"/>
              <a:buChar char="•"/>
            </a:pPr>
            <a:r>
              <a:rPr lang="en-US" sz="2873">
                <a:solidFill>
                  <a:srgbClr val="FFFFFF"/>
                </a:solidFill>
                <a:latin typeface="Open Sans 1"/>
              </a:rPr>
              <a:t>Pour se débarrasser des zombies et sauver la ville, les survivants ont la possibilité de faire des actions et ont accès à des équipements spéciaux et aussi des rôle avantageux ! </a:t>
            </a:r>
          </a:p>
          <a:p>
            <a:pPr algn="l">
              <a:lnSpc>
                <a:spcPts val="4023"/>
              </a:lnSpc>
            </a:pPr>
          </a:p>
          <a:p>
            <a:pPr algn="ctr">
              <a:lnSpc>
                <a:spcPts val="2903"/>
              </a:lnSpc>
            </a:pPr>
            <a:r>
              <a:rPr lang="en-US" sz="2073">
                <a:solidFill>
                  <a:srgbClr val="FFFFFF"/>
                </a:solidFill>
                <a:latin typeface="Open Sans 1"/>
              </a:rPr>
              <a:t>   </a:t>
            </a:r>
          </a:p>
          <a:p>
            <a:pPr algn="ctr">
              <a:lnSpc>
                <a:spcPts val="2903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022207" y="5539423"/>
            <a:ext cx="4793361" cy="4838903"/>
          </a:xfrm>
          <a:custGeom>
            <a:avLst/>
            <a:gdLst/>
            <a:ahLst/>
            <a:cxnLst/>
            <a:rect r="r" b="b" t="t" l="l"/>
            <a:pathLst>
              <a:path h="4838903" w="4793361">
                <a:moveTo>
                  <a:pt x="0" y="0"/>
                </a:moveTo>
                <a:lnTo>
                  <a:pt x="4793361" y="0"/>
                </a:lnTo>
                <a:lnTo>
                  <a:pt x="4793361" y="4838903"/>
                </a:lnTo>
                <a:lnTo>
                  <a:pt x="0" y="48389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95367" y="7946808"/>
            <a:ext cx="2626746" cy="2340192"/>
          </a:xfrm>
          <a:custGeom>
            <a:avLst/>
            <a:gdLst/>
            <a:ahLst/>
            <a:cxnLst/>
            <a:rect r="r" b="b" t="t" l="l"/>
            <a:pathLst>
              <a:path h="2340192" w="2626746">
                <a:moveTo>
                  <a:pt x="0" y="0"/>
                </a:moveTo>
                <a:lnTo>
                  <a:pt x="2626745" y="0"/>
                </a:lnTo>
                <a:lnTo>
                  <a:pt x="2626745" y="2340192"/>
                </a:lnTo>
                <a:lnTo>
                  <a:pt x="0" y="2340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37124">
            <a:off x="15001269" y="467914"/>
            <a:ext cx="1044082" cy="1121572"/>
          </a:xfrm>
          <a:custGeom>
            <a:avLst/>
            <a:gdLst/>
            <a:ahLst/>
            <a:cxnLst/>
            <a:rect r="r" b="b" t="t" l="l"/>
            <a:pathLst>
              <a:path h="1121572" w="1044082">
                <a:moveTo>
                  <a:pt x="0" y="0"/>
                </a:moveTo>
                <a:lnTo>
                  <a:pt x="1044082" y="0"/>
                </a:lnTo>
                <a:lnTo>
                  <a:pt x="1044082" y="1121572"/>
                </a:lnTo>
                <a:lnTo>
                  <a:pt x="0" y="11215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21830" y="3281241"/>
            <a:ext cx="4101480" cy="6202616"/>
          </a:xfrm>
          <a:custGeom>
            <a:avLst/>
            <a:gdLst/>
            <a:ahLst/>
            <a:cxnLst/>
            <a:rect r="r" b="b" t="t" l="l"/>
            <a:pathLst>
              <a:path h="6202616" w="4101480">
                <a:moveTo>
                  <a:pt x="0" y="0"/>
                </a:moveTo>
                <a:lnTo>
                  <a:pt x="4101480" y="0"/>
                </a:lnTo>
                <a:lnTo>
                  <a:pt x="4101480" y="6202616"/>
                </a:lnTo>
                <a:lnTo>
                  <a:pt x="0" y="62026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23310" y="2063940"/>
            <a:ext cx="2434479" cy="6182805"/>
          </a:xfrm>
          <a:custGeom>
            <a:avLst/>
            <a:gdLst/>
            <a:ahLst/>
            <a:cxnLst/>
            <a:rect r="r" b="b" t="t" l="l"/>
            <a:pathLst>
              <a:path h="6182805" w="2434479">
                <a:moveTo>
                  <a:pt x="0" y="0"/>
                </a:moveTo>
                <a:lnTo>
                  <a:pt x="2434479" y="0"/>
                </a:lnTo>
                <a:lnTo>
                  <a:pt x="2434479" y="6182804"/>
                </a:lnTo>
                <a:lnTo>
                  <a:pt x="0" y="6182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666950" y="4053456"/>
            <a:ext cx="1470788" cy="4873094"/>
          </a:xfrm>
          <a:custGeom>
            <a:avLst/>
            <a:gdLst/>
            <a:ahLst/>
            <a:cxnLst/>
            <a:rect r="r" b="b" t="t" l="l"/>
            <a:pathLst>
              <a:path h="4873094" w="1470788">
                <a:moveTo>
                  <a:pt x="0" y="0"/>
                </a:moveTo>
                <a:lnTo>
                  <a:pt x="1470788" y="0"/>
                </a:lnTo>
                <a:lnTo>
                  <a:pt x="1470788" y="4873094"/>
                </a:lnTo>
                <a:lnTo>
                  <a:pt x="0" y="4873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7263" y="3686989"/>
            <a:ext cx="3286633" cy="5239561"/>
          </a:xfrm>
          <a:custGeom>
            <a:avLst/>
            <a:gdLst/>
            <a:ahLst/>
            <a:cxnLst/>
            <a:rect r="r" b="b" t="t" l="l"/>
            <a:pathLst>
              <a:path h="5239561" w="3286633">
                <a:moveTo>
                  <a:pt x="0" y="0"/>
                </a:moveTo>
                <a:lnTo>
                  <a:pt x="3286634" y="0"/>
                </a:lnTo>
                <a:lnTo>
                  <a:pt x="3286634" y="5239561"/>
                </a:lnTo>
                <a:lnTo>
                  <a:pt x="0" y="52395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1639" y="3281241"/>
            <a:ext cx="2395786" cy="5490343"/>
          </a:xfrm>
          <a:custGeom>
            <a:avLst/>
            <a:gdLst/>
            <a:ahLst/>
            <a:cxnLst/>
            <a:rect r="r" b="b" t="t" l="l"/>
            <a:pathLst>
              <a:path h="5490343" w="2395786">
                <a:moveTo>
                  <a:pt x="0" y="0"/>
                </a:moveTo>
                <a:lnTo>
                  <a:pt x="2395786" y="0"/>
                </a:lnTo>
                <a:lnTo>
                  <a:pt x="2395786" y="5490343"/>
                </a:lnTo>
                <a:lnTo>
                  <a:pt x="0" y="54903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49683" y="90970"/>
            <a:ext cx="6283682" cy="180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1"/>
              </a:lnSpc>
              <a:spcBef>
                <a:spcPct val="0"/>
              </a:spcBef>
            </a:pPr>
            <a:r>
              <a:rPr lang="en-US" sz="10529">
                <a:solidFill>
                  <a:srgbClr val="FFFFFF"/>
                </a:solidFill>
                <a:latin typeface="TS Kufidia"/>
              </a:rPr>
              <a:t>Les acteurs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888522" y="8588861"/>
            <a:ext cx="7870322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Survivants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7209" y="8363303"/>
            <a:ext cx="8406682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Zombies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1523" y="2050526"/>
            <a:ext cx="13794825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</a:rPr>
              <a:t>Afin de regrouper les acteurs nous avons crée une classe mère : “Actor”  et avons choisi d’utiliser l’héritage.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  <p:transition spd="slow">
    <p:cover dir="d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1774" y="6992772"/>
            <a:ext cx="1633851" cy="2698553"/>
          </a:xfrm>
          <a:custGeom>
            <a:avLst/>
            <a:gdLst/>
            <a:ahLst/>
            <a:cxnLst/>
            <a:rect r="r" b="b" t="t" l="l"/>
            <a:pathLst>
              <a:path h="2698553" w="1633851">
                <a:moveTo>
                  <a:pt x="0" y="0"/>
                </a:moveTo>
                <a:lnTo>
                  <a:pt x="1633852" y="0"/>
                </a:lnTo>
                <a:lnTo>
                  <a:pt x="1633852" y="2698553"/>
                </a:lnTo>
                <a:lnTo>
                  <a:pt x="0" y="269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52617" y="7062294"/>
            <a:ext cx="2211707" cy="2629031"/>
          </a:xfrm>
          <a:custGeom>
            <a:avLst/>
            <a:gdLst/>
            <a:ahLst/>
            <a:cxnLst/>
            <a:rect r="r" b="b" t="t" l="l"/>
            <a:pathLst>
              <a:path h="2629031" w="2211707">
                <a:moveTo>
                  <a:pt x="0" y="0"/>
                </a:moveTo>
                <a:lnTo>
                  <a:pt x="2211707" y="0"/>
                </a:lnTo>
                <a:lnTo>
                  <a:pt x="2211707" y="2629031"/>
                </a:lnTo>
                <a:lnTo>
                  <a:pt x="0" y="262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3895" y="7558337"/>
            <a:ext cx="2256829" cy="2228105"/>
          </a:xfrm>
          <a:custGeom>
            <a:avLst/>
            <a:gdLst/>
            <a:ahLst/>
            <a:cxnLst/>
            <a:rect r="r" b="b" t="t" l="l"/>
            <a:pathLst>
              <a:path h="2228105" w="2256829">
                <a:moveTo>
                  <a:pt x="0" y="0"/>
                </a:moveTo>
                <a:lnTo>
                  <a:pt x="2256829" y="0"/>
                </a:lnTo>
                <a:lnTo>
                  <a:pt x="2256829" y="2228106"/>
                </a:lnTo>
                <a:lnTo>
                  <a:pt x="0" y="22281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08728" y="8130023"/>
            <a:ext cx="3791622" cy="1084734"/>
          </a:xfrm>
          <a:custGeom>
            <a:avLst/>
            <a:gdLst/>
            <a:ahLst/>
            <a:cxnLst/>
            <a:rect r="r" b="b" t="t" l="l"/>
            <a:pathLst>
              <a:path h="1084734" w="3791622">
                <a:moveTo>
                  <a:pt x="0" y="0"/>
                </a:moveTo>
                <a:lnTo>
                  <a:pt x="3791622" y="0"/>
                </a:lnTo>
                <a:lnTo>
                  <a:pt x="3791622" y="1084734"/>
                </a:lnTo>
                <a:lnTo>
                  <a:pt x="0" y="1084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703649" y="6992772"/>
            <a:ext cx="2894822" cy="2942980"/>
          </a:xfrm>
          <a:custGeom>
            <a:avLst/>
            <a:gdLst/>
            <a:ahLst/>
            <a:cxnLst/>
            <a:rect r="r" b="b" t="t" l="l"/>
            <a:pathLst>
              <a:path h="2942980" w="2894822">
                <a:moveTo>
                  <a:pt x="0" y="0"/>
                </a:moveTo>
                <a:lnTo>
                  <a:pt x="2894822" y="0"/>
                </a:lnTo>
                <a:lnTo>
                  <a:pt x="2894822" y="2942980"/>
                </a:lnTo>
                <a:lnTo>
                  <a:pt x="0" y="29429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63643" y="7656397"/>
            <a:ext cx="1998736" cy="2031987"/>
          </a:xfrm>
          <a:custGeom>
            <a:avLst/>
            <a:gdLst/>
            <a:ahLst/>
            <a:cxnLst/>
            <a:rect r="r" b="b" t="t" l="l"/>
            <a:pathLst>
              <a:path h="2031987" w="1998736">
                <a:moveTo>
                  <a:pt x="0" y="0"/>
                </a:moveTo>
                <a:lnTo>
                  <a:pt x="1998736" y="0"/>
                </a:lnTo>
                <a:lnTo>
                  <a:pt x="1998736" y="2031986"/>
                </a:lnTo>
                <a:lnTo>
                  <a:pt x="0" y="2031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64324" y="188729"/>
            <a:ext cx="9359352" cy="201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45"/>
              </a:lnSpc>
              <a:spcBef>
                <a:spcPct val="0"/>
              </a:spcBef>
            </a:pPr>
            <a:r>
              <a:rPr lang="en-US" sz="11818">
                <a:solidFill>
                  <a:srgbClr val="FFFFFF"/>
                </a:solidFill>
                <a:latin typeface="TS Kufidia"/>
              </a:rPr>
              <a:t>Les Équipements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927" y="3292490"/>
            <a:ext cx="1798320" cy="14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78"/>
              </a:lnSpc>
              <a:spcBef>
                <a:spcPct val="0"/>
              </a:spcBef>
            </a:pPr>
            <a:r>
              <a:rPr lang="en-US" sz="8555">
                <a:solidFill>
                  <a:srgbClr val="CED5CD"/>
                </a:solidFill>
                <a:latin typeface="Lava Pro Grunge"/>
              </a:rPr>
              <a:t>bruit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14177" y="4357532"/>
            <a:ext cx="2953703" cy="14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78"/>
              </a:lnSpc>
              <a:spcBef>
                <a:spcPct val="0"/>
              </a:spcBef>
            </a:pPr>
            <a:r>
              <a:rPr lang="en-US" sz="8555">
                <a:solidFill>
                  <a:srgbClr val="CED5CD"/>
                </a:solidFill>
                <a:latin typeface="Lava Pro Grunge"/>
              </a:rPr>
              <a:t>attaquer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1581" y="3292490"/>
            <a:ext cx="4044156" cy="14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78"/>
              </a:lnSpc>
              <a:spcBef>
                <a:spcPct val="0"/>
              </a:spcBef>
            </a:pPr>
            <a:r>
              <a:rPr lang="en-US" sz="8555">
                <a:solidFill>
                  <a:srgbClr val="CED5CD"/>
                </a:solidFill>
                <a:latin typeface="Lava Pro Grunge"/>
              </a:rPr>
              <a:t>ouvrir porte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43962" y="4179732"/>
            <a:ext cx="1189424" cy="145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78"/>
              </a:lnSpc>
              <a:spcBef>
                <a:spcPct val="0"/>
              </a:spcBef>
            </a:pPr>
            <a:r>
              <a:rPr lang="en-US" sz="8555">
                <a:solidFill>
                  <a:srgbClr val="CED5CD"/>
                </a:solidFill>
                <a:latin typeface="Lava Pro Grunge"/>
              </a:rPr>
              <a:t>...</a:t>
            </a:r>
          </a:p>
        </p:txBody>
      </p:sp>
    </p:spTree>
  </p:cSld>
  <p:clrMapOvr>
    <a:masterClrMapping/>
  </p:clrMapOvr>
  <p:transition spd="fast">
    <p:cover dir="d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19212" y="741747"/>
            <a:ext cx="3958242" cy="6537638"/>
          </a:xfrm>
          <a:custGeom>
            <a:avLst/>
            <a:gdLst/>
            <a:ahLst/>
            <a:cxnLst/>
            <a:rect r="r" b="b" t="t" l="l"/>
            <a:pathLst>
              <a:path h="6537638" w="3958242">
                <a:moveTo>
                  <a:pt x="0" y="0"/>
                </a:moveTo>
                <a:lnTo>
                  <a:pt x="3958242" y="0"/>
                </a:lnTo>
                <a:lnTo>
                  <a:pt x="3958242" y="6537638"/>
                </a:lnTo>
                <a:lnTo>
                  <a:pt x="0" y="65376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938702"/>
            <a:ext cx="1694396" cy="2014109"/>
          </a:xfrm>
          <a:custGeom>
            <a:avLst/>
            <a:gdLst/>
            <a:ahLst/>
            <a:cxnLst/>
            <a:rect r="r" b="b" t="t" l="l"/>
            <a:pathLst>
              <a:path h="2014109" w="1694396">
                <a:moveTo>
                  <a:pt x="0" y="0"/>
                </a:moveTo>
                <a:lnTo>
                  <a:pt x="1694396" y="0"/>
                </a:lnTo>
                <a:lnTo>
                  <a:pt x="1694396" y="2014109"/>
                </a:lnTo>
                <a:lnTo>
                  <a:pt x="0" y="20141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89809" y="8452674"/>
            <a:ext cx="1388026" cy="1370360"/>
          </a:xfrm>
          <a:custGeom>
            <a:avLst/>
            <a:gdLst/>
            <a:ahLst/>
            <a:cxnLst/>
            <a:rect r="r" b="b" t="t" l="l"/>
            <a:pathLst>
              <a:path h="1370360" w="1388026">
                <a:moveTo>
                  <a:pt x="0" y="0"/>
                </a:moveTo>
                <a:lnTo>
                  <a:pt x="1388025" y="0"/>
                </a:lnTo>
                <a:lnTo>
                  <a:pt x="1388025" y="1370360"/>
                </a:lnTo>
                <a:lnTo>
                  <a:pt x="0" y="1370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27080" y="8801785"/>
            <a:ext cx="2692175" cy="770196"/>
          </a:xfrm>
          <a:custGeom>
            <a:avLst/>
            <a:gdLst/>
            <a:ahLst/>
            <a:cxnLst/>
            <a:rect r="r" b="b" t="t" l="l"/>
            <a:pathLst>
              <a:path h="770196" w="2692175">
                <a:moveTo>
                  <a:pt x="0" y="0"/>
                </a:moveTo>
                <a:lnTo>
                  <a:pt x="2692175" y="0"/>
                </a:lnTo>
                <a:lnTo>
                  <a:pt x="2692175" y="770196"/>
                </a:lnTo>
                <a:lnTo>
                  <a:pt x="0" y="7701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18350" y="8169891"/>
            <a:ext cx="1904247" cy="1935926"/>
          </a:xfrm>
          <a:custGeom>
            <a:avLst/>
            <a:gdLst/>
            <a:ahLst/>
            <a:cxnLst/>
            <a:rect r="r" b="b" t="t" l="l"/>
            <a:pathLst>
              <a:path h="1935926" w="1904247">
                <a:moveTo>
                  <a:pt x="0" y="0"/>
                </a:moveTo>
                <a:lnTo>
                  <a:pt x="1904247" y="0"/>
                </a:lnTo>
                <a:lnTo>
                  <a:pt x="1904247" y="1935926"/>
                </a:lnTo>
                <a:lnTo>
                  <a:pt x="0" y="1935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28791" y="8501704"/>
            <a:ext cx="1251481" cy="1272300"/>
          </a:xfrm>
          <a:custGeom>
            <a:avLst/>
            <a:gdLst/>
            <a:ahLst/>
            <a:cxnLst/>
            <a:rect r="r" b="b" t="t" l="l"/>
            <a:pathLst>
              <a:path h="1272300" w="1251481">
                <a:moveTo>
                  <a:pt x="0" y="0"/>
                </a:moveTo>
                <a:lnTo>
                  <a:pt x="1251481" y="0"/>
                </a:lnTo>
                <a:lnTo>
                  <a:pt x="1251481" y="1272300"/>
                </a:lnTo>
                <a:lnTo>
                  <a:pt x="0" y="1272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1774" y="122907"/>
            <a:ext cx="5178731" cy="111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5"/>
              </a:lnSpc>
              <a:spcBef>
                <a:spcPct val="0"/>
              </a:spcBef>
            </a:pPr>
            <a:r>
              <a:rPr lang="en-US" sz="6539">
                <a:solidFill>
                  <a:srgbClr val="FFFFFF"/>
                </a:solidFill>
                <a:latin typeface="TS Kufidia"/>
              </a:rPr>
              <a:t>Les Équipements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9213744" y="1859623"/>
            <a:ext cx="11089643" cy="180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8"/>
              </a:lnSpc>
              <a:spcBef>
                <a:spcPct val="0"/>
              </a:spcBef>
            </a:pPr>
            <a:r>
              <a:rPr lang="en-US" sz="10505">
                <a:solidFill>
                  <a:srgbClr val="FFFFFF"/>
                </a:solidFill>
                <a:latin typeface="Medula One"/>
              </a:rPr>
              <a:t>La Trousse De Secours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5245" y="1259936"/>
            <a:ext cx="10593967" cy="160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La Fiole De Guérison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5245" y="3716857"/>
            <a:ext cx="6873311" cy="1209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9"/>
              </a:lnSpc>
              <a:spcBef>
                <a:spcPct val="0"/>
              </a:spcBef>
            </a:pPr>
            <a:r>
              <a:rPr lang="en-US" sz="7028">
                <a:solidFill>
                  <a:srgbClr val="9B2620"/>
                </a:solidFill>
                <a:latin typeface="Lava Pro Grunge"/>
              </a:rPr>
              <a:t>augmente les points de vie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245" y="5041662"/>
            <a:ext cx="2954449" cy="1362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46"/>
              </a:lnSpc>
              <a:spcBef>
                <a:spcPct val="0"/>
              </a:spcBef>
            </a:pPr>
            <a:r>
              <a:rPr lang="en-US" sz="7961">
                <a:solidFill>
                  <a:srgbClr val="9B2620"/>
                </a:solidFill>
                <a:latin typeface="Lava Pro Grunge"/>
              </a:rPr>
              <a:t>silencieux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16305" y="8169891"/>
            <a:ext cx="1077105" cy="1779002"/>
          </a:xfrm>
          <a:custGeom>
            <a:avLst/>
            <a:gdLst/>
            <a:ahLst/>
            <a:cxnLst/>
            <a:rect r="r" b="b" t="t" l="l"/>
            <a:pathLst>
              <a:path h="1779002" w="1077105">
                <a:moveTo>
                  <a:pt x="0" y="0"/>
                </a:moveTo>
                <a:lnTo>
                  <a:pt x="1077104" y="0"/>
                </a:lnTo>
                <a:lnTo>
                  <a:pt x="1077104" y="1779002"/>
                </a:lnTo>
                <a:lnTo>
                  <a:pt x="0" y="177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38998" y="1818021"/>
            <a:ext cx="4815859" cy="5724555"/>
          </a:xfrm>
          <a:custGeom>
            <a:avLst/>
            <a:gdLst/>
            <a:ahLst/>
            <a:cxnLst/>
            <a:rect r="r" b="b" t="t" l="l"/>
            <a:pathLst>
              <a:path h="5724555" w="4815859">
                <a:moveTo>
                  <a:pt x="0" y="0"/>
                </a:moveTo>
                <a:lnTo>
                  <a:pt x="4815859" y="0"/>
                </a:lnTo>
                <a:lnTo>
                  <a:pt x="4815859" y="5724555"/>
                </a:lnTo>
                <a:lnTo>
                  <a:pt x="0" y="57245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165407" y="8452674"/>
            <a:ext cx="1388026" cy="1370360"/>
          </a:xfrm>
          <a:custGeom>
            <a:avLst/>
            <a:gdLst/>
            <a:ahLst/>
            <a:cxnLst/>
            <a:rect r="r" b="b" t="t" l="l"/>
            <a:pathLst>
              <a:path h="1370360" w="1388026">
                <a:moveTo>
                  <a:pt x="0" y="0"/>
                </a:moveTo>
                <a:lnTo>
                  <a:pt x="1388026" y="0"/>
                </a:lnTo>
                <a:lnTo>
                  <a:pt x="1388026" y="1370360"/>
                </a:lnTo>
                <a:lnTo>
                  <a:pt x="0" y="13703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8677" y="8674294"/>
            <a:ext cx="2692175" cy="770196"/>
          </a:xfrm>
          <a:custGeom>
            <a:avLst/>
            <a:gdLst/>
            <a:ahLst/>
            <a:cxnLst/>
            <a:rect r="r" b="b" t="t" l="l"/>
            <a:pathLst>
              <a:path h="770196" w="2692175">
                <a:moveTo>
                  <a:pt x="0" y="0"/>
                </a:moveTo>
                <a:lnTo>
                  <a:pt x="2692175" y="0"/>
                </a:lnTo>
                <a:lnTo>
                  <a:pt x="2692175" y="770196"/>
                </a:lnTo>
                <a:lnTo>
                  <a:pt x="0" y="7701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328029" y="8169891"/>
            <a:ext cx="1904247" cy="1935926"/>
          </a:xfrm>
          <a:custGeom>
            <a:avLst/>
            <a:gdLst/>
            <a:ahLst/>
            <a:cxnLst/>
            <a:rect r="r" b="b" t="t" l="l"/>
            <a:pathLst>
              <a:path h="1935926" w="1904247">
                <a:moveTo>
                  <a:pt x="0" y="0"/>
                </a:moveTo>
                <a:lnTo>
                  <a:pt x="1904247" y="0"/>
                </a:lnTo>
                <a:lnTo>
                  <a:pt x="1904247" y="1935926"/>
                </a:lnTo>
                <a:lnTo>
                  <a:pt x="0" y="1935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868885" y="8550733"/>
            <a:ext cx="1251481" cy="1272300"/>
          </a:xfrm>
          <a:custGeom>
            <a:avLst/>
            <a:gdLst/>
            <a:ahLst/>
            <a:cxnLst/>
            <a:rect r="r" b="b" t="t" l="l"/>
            <a:pathLst>
              <a:path h="1272300" w="1251481">
                <a:moveTo>
                  <a:pt x="0" y="0"/>
                </a:moveTo>
                <a:lnTo>
                  <a:pt x="1251481" y="0"/>
                </a:lnTo>
                <a:lnTo>
                  <a:pt x="1251481" y="1272301"/>
                </a:lnTo>
                <a:lnTo>
                  <a:pt x="0" y="1272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1774" y="122907"/>
            <a:ext cx="5178731" cy="111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5"/>
              </a:lnSpc>
              <a:spcBef>
                <a:spcPct val="0"/>
              </a:spcBef>
            </a:pPr>
            <a:r>
              <a:rPr lang="en-US" sz="6539">
                <a:solidFill>
                  <a:srgbClr val="FFFFFF"/>
                </a:solidFill>
                <a:latin typeface="TS Kufidia"/>
              </a:rPr>
              <a:t>Les Équipements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05720" y="1345234"/>
            <a:ext cx="9570385" cy="160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La Fiole De Guérison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1774" y="1316659"/>
            <a:ext cx="11089643" cy="180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8"/>
              </a:lnSpc>
              <a:spcBef>
                <a:spcPct val="0"/>
              </a:spcBef>
            </a:pPr>
            <a:r>
              <a:rPr lang="en-US" sz="10505">
                <a:solidFill>
                  <a:srgbClr val="FFFFFF"/>
                </a:solidFill>
                <a:latin typeface="Medula One"/>
              </a:rPr>
              <a:t>La Trousse De Secours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8909415" y="1617996"/>
            <a:ext cx="9938115" cy="167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3"/>
              </a:lnSpc>
              <a:spcBef>
                <a:spcPct val="0"/>
              </a:spcBef>
            </a:pPr>
            <a:r>
              <a:rPr lang="en-US" sz="9745">
                <a:solidFill>
                  <a:srgbClr val="FFFFFF"/>
                </a:solidFill>
                <a:latin typeface="Medula One"/>
              </a:rPr>
              <a:t>Lunettes Infra-rouges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86854" y="1345234"/>
            <a:ext cx="10593967" cy="160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La Fiole De Guérison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8415" y="3889149"/>
            <a:ext cx="6531504" cy="142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00"/>
              </a:lnSpc>
              <a:spcBef>
                <a:spcPct val="0"/>
              </a:spcBef>
            </a:pPr>
            <a:r>
              <a:rPr lang="en-US" sz="8286">
                <a:solidFill>
                  <a:srgbClr val="9B2620"/>
                </a:solidFill>
                <a:latin typeface="Lava Pro Grunge"/>
              </a:rPr>
              <a:t>soigner un survivant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8415" y="5433347"/>
            <a:ext cx="3074793" cy="1420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00"/>
              </a:lnSpc>
              <a:spcBef>
                <a:spcPct val="0"/>
              </a:spcBef>
            </a:pPr>
            <a:r>
              <a:rPr lang="en-US" sz="8286">
                <a:solidFill>
                  <a:srgbClr val="9B2620"/>
                </a:solidFill>
                <a:latin typeface="Lava Pro Grunge"/>
              </a:rPr>
              <a:t>silencieux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1417" y="8041487"/>
            <a:ext cx="1077105" cy="1779002"/>
          </a:xfrm>
          <a:custGeom>
            <a:avLst/>
            <a:gdLst/>
            <a:ahLst/>
            <a:cxnLst/>
            <a:rect r="r" b="b" t="t" l="l"/>
            <a:pathLst>
              <a:path h="1779002" w="1077105">
                <a:moveTo>
                  <a:pt x="0" y="0"/>
                </a:moveTo>
                <a:lnTo>
                  <a:pt x="1077105" y="0"/>
                </a:lnTo>
                <a:lnTo>
                  <a:pt x="1077105" y="1779002"/>
                </a:lnTo>
                <a:lnTo>
                  <a:pt x="0" y="1779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3296" y="7939543"/>
            <a:ext cx="1582371" cy="1880945"/>
          </a:xfrm>
          <a:custGeom>
            <a:avLst/>
            <a:gdLst/>
            <a:ahLst/>
            <a:cxnLst/>
            <a:rect r="r" b="b" t="t" l="l"/>
            <a:pathLst>
              <a:path h="1880945" w="1582371">
                <a:moveTo>
                  <a:pt x="0" y="0"/>
                </a:moveTo>
                <a:lnTo>
                  <a:pt x="1582371" y="0"/>
                </a:lnTo>
                <a:lnTo>
                  <a:pt x="1582371" y="1880946"/>
                </a:lnTo>
                <a:lnTo>
                  <a:pt x="0" y="18809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5766" y="8294838"/>
            <a:ext cx="1388026" cy="1370360"/>
          </a:xfrm>
          <a:custGeom>
            <a:avLst/>
            <a:gdLst/>
            <a:ahLst/>
            <a:cxnLst/>
            <a:rect r="r" b="b" t="t" l="l"/>
            <a:pathLst>
              <a:path h="1370360" w="1388026">
                <a:moveTo>
                  <a:pt x="0" y="0"/>
                </a:moveTo>
                <a:lnTo>
                  <a:pt x="1388025" y="0"/>
                </a:lnTo>
                <a:lnTo>
                  <a:pt x="1388025" y="1370359"/>
                </a:lnTo>
                <a:lnTo>
                  <a:pt x="0" y="1370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167449">
            <a:off x="10106213" y="2949739"/>
            <a:ext cx="6849809" cy="1959641"/>
          </a:xfrm>
          <a:custGeom>
            <a:avLst/>
            <a:gdLst/>
            <a:ahLst/>
            <a:cxnLst/>
            <a:rect r="r" b="b" t="t" l="l"/>
            <a:pathLst>
              <a:path h="1959641" w="6849809">
                <a:moveTo>
                  <a:pt x="0" y="0"/>
                </a:moveTo>
                <a:lnTo>
                  <a:pt x="6849809" y="0"/>
                </a:lnTo>
                <a:lnTo>
                  <a:pt x="6849809" y="1959641"/>
                </a:lnTo>
                <a:lnTo>
                  <a:pt x="0" y="19596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09566" y="8091429"/>
            <a:ext cx="1904247" cy="1935926"/>
          </a:xfrm>
          <a:custGeom>
            <a:avLst/>
            <a:gdLst/>
            <a:ahLst/>
            <a:cxnLst/>
            <a:rect r="r" b="b" t="t" l="l"/>
            <a:pathLst>
              <a:path h="1935926" w="1904247">
                <a:moveTo>
                  <a:pt x="0" y="0"/>
                </a:moveTo>
                <a:lnTo>
                  <a:pt x="1904247" y="0"/>
                </a:lnTo>
                <a:lnTo>
                  <a:pt x="1904247" y="1935926"/>
                </a:lnTo>
                <a:lnTo>
                  <a:pt x="0" y="1935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3989" y="8294838"/>
            <a:ext cx="1251481" cy="1272300"/>
          </a:xfrm>
          <a:custGeom>
            <a:avLst/>
            <a:gdLst/>
            <a:ahLst/>
            <a:cxnLst/>
            <a:rect r="r" b="b" t="t" l="l"/>
            <a:pathLst>
              <a:path h="1272300" w="1251481">
                <a:moveTo>
                  <a:pt x="0" y="0"/>
                </a:moveTo>
                <a:lnTo>
                  <a:pt x="1251481" y="0"/>
                </a:lnTo>
                <a:lnTo>
                  <a:pt x="1251481" y="1272300"/>
                </a:lnTo>
                <a:lnTo>
                  <a:pt x="0" y="12723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1774" y="122907"/>
            <a:ext cx="5178731" cy="111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55"/>
              </a:lnSpc>
              <a:spcBef>
                <a:spcPct val="0"/>
              </a:spcBef>
            </a:pPr>
            <a:r>
              <a:rPr lang="en-US" sz="6539">
                <a:solidFill>
                  <a:srgbClr val="FFFFFF"/>
                </a:solidFill>
                <a:latin typeface="TS Kufidia"/>
              </a:rPr>
              <a:t>Les Équipements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05720" y="1345234"/>
            <a:ext cx="9570385" cy="1604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FFFFFF"/>
                </a:solidFill>
                <a:latin typeface="Medula One"/>
              </a:rPr>
              <a:t>La Fiole De Guérison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086808" y="1493364"/>
            <a:ext cx="11089643" cy="180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08"/>
              </a:lnSpc>
              <a:spcBef>
                <a:spcPct val="0"/>
              </a:spcBef>
            </a:pPr>
            <a:r>
              <a:rPr lang="en-US" sz="10505">
                <a:solidFill>
                  <a:srgbClr val="FFFFFF"/>
                </a:solidFill>
                <a:latin typeface="Medula One"/>
              </a:rPr>
              <a:t>La Trousse De Secours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579279" y="1502889"/>
            <a:ext cx="9938115" cy="1675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3"/>
              </a:lnSpc>
              <a:spcBef>
                <a:spcPct val="0"/>
              </a:spcBef>
            </a:pPr>
            <a:r>
              <a:rPr lang="en-US" sz="9745">
                <a:solidFill>
                  <a:srgbClr val="FFFFFF"/>
                </a:solidFill>
                <a:latin typeface="Medula One"/>
              </a:rPr>
              <a:t>Lunettes Infra-rouges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7106830" y="1214539"/>
            <a:ext cx="10364872" cy="219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919"/>
              </a:lnSpc>
              <a:spcBef>
                <a:spcPct val="0"/>
              </a:spcBef>
            </a:pPr>
            <a:r>
              <a:rPr lang="en-US" sz="12799">
                <a:solidFill>
                  <a:srgbClr val="FFFFFF"/>
                </a:solidFill>
                <a:latin typeface="Medula One"/>
              </a:rPr>
              <a:t>La Carte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330187" y="3534482"/>
            <a:ext cx="9144000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9B2620"/>
                </a:solidFill>
                <a:latin typeface="Lava Pro Grunge"/>
              </a:rPr>
              <a:t>voir à travers un mur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3231" y="5267325"/>
            <a:ext cx="3489166" cy="1609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63"/>
              </a:lnSpc>
              <a:spcBef>
                <a:spcPct val="0"/>
              </a:spcBef>
            </a:pPr>
            <a:r>
              <a:rPr lang="en-US" sz="9402">
                <a:solidFill>
                  <a:srgbClr val="9B2620"/>
                </a:solidFill>
                <a:latin typeface="Lava Pro Grunge"/>
              </a:rPr>
              <a:t>silencieux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DAGDjaz9R1g</dc:identifier>
  <dcterms:modified xsi:type="dcterms:W3CDTF">2011-08-01T06:04:30Z</dcterms:modified>
  <cp:revision>1</cp:revision>
  <dc:title>Bienvenue dans ...</dc:title>
</cp:coreProperties>
</file>